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media/image14.jpg" ContentType="image/png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90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2" r:id="rId9"/>
    <p:sldId id="288" r:id="rId10"/>
    <p:sldId id="290" r:id="rId11"/>
    <p:sldId id="291" r:id="rId12"/>
    <p:sldId id="274" r:id="rId13"/>
    <p:sldId id="293" r:id="rId14"/>
    <p:sldId id="294" r:id="rId15"/>
    <p:sldId id="266" r:id="rId16"/>
    <p:sldId id="269" r:id="rId17"/>
    <p:sldId id="282" r:id="rId18"/>
    <p:sldId id="296" r:id="rId19"/>
    <p:sldId id="270" r:id="rId20"/>
    <p:sldId id="263" r:id="rId21"/>
    <p:sldId id="284" r:id="rId22"/>
    <p:sldId id="271" r:id="rId23"/>
    <p:sldId id="280" r:id="rId24"/>
    <p:sldId id="264" r:id="rId25"/>
    <p:sldId id="275" r:id="rId26"/>
    <p:sldId id="287" r:id="rId27"/>
    <p:sldId id="297" r:id="rId28"/>
    <p:sldId id="285" r:id="rId29"/>
    <p:sldId id="298" r:id="rId30"/>
    <p:sldId id="299" r:id="rId31"/>
    <p:sldId id="300" r:id="rId32"/>
    <p:sldId id="301" r:id="rId33"/>
    <p:sldId id="302" r:id="rId34"/>
    <p:sldId id="303" r:id="rId35"/>
    <p:sldId id="286" r:id="rId36"/>
    <p:sldId id="276" r:id="rId37"/>
    <p:sldId id="305" r:id="rId38"/>
    <p:sldId id="304" r:id="rId39"/>
    <p:sldId id="307" r:id="rId40"/>
    <p:sldId id="308" r:id="rId41"/>
    <p:sldId id="309" r:id="rId42"/>
    <p:sldId id="310" r:id="rId43"/>
    <p:sldId id="311" r:id="rId44"/>
    <p:sldId id="295" r:id="rId45"/>
    <p:sldId id="306" r:id="rId46"/>
    <p:sldId id="279" r:id="rId47"/>
    <p:sldId id="277" r:id="rId48"/>
    <p:sldId id="278" r:id="rId4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70" autoAdjust="0"/>
    <p:restoredTop sz="94660"/>
  </p:normalViewPr>
  <p:slideViewPr>
    <p:cSldViewPr snapToGrid="0">
      <p:cViewPr varScale="1">
        <p:scale>
          <a:sx n="86" d="100"/>
          <a:sy n="86" d="100"/>
        </p:scale>
        <p:origin x="81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7777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7777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7777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7777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7777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7777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7777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7777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7777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6665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7777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7777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7777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7777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7777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7777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7777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7777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88899" algn="l" rtl="0"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88899" algn="l" rtl="0"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88899" algn="l" rtl="0"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88899" algn="l" rtl="0"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88899" algn="l" rtl="0"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88899" algn="l" rtl="0"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88899" algn="l" rtl="0"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88899" algn="l" rtl="0"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88899" algn="l" rtl="0"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7777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7777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7777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7777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7777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7777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7777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7777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7777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190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294060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899" algn="l" rtl="0"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899" algn="l" rtl="0"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Shape 3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055068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899" algn="l" rtl="0"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Shape 3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9345011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899" algn="l" rtl="0"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Shape 3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899" algn="l" rtl="0"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Shape 3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742126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899" algn="l" rtl="0"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21197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899" algn="l" rtl="0"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899" algn="l" rtl="0"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899" algn="l" rtl="0"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30390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899" algn="l" rtl="0"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193352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899" algn="l" rtl="0"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899" algn="l" rtl="0"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04776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899" algn="l" rtl="0"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Shape 3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899" algn="l" rtl="0"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Shape 3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46472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899" algn="l" rtl="0"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899" algn="l" rtl="0"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Shape 3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899" algn="l" rtl="0"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Shape 3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280164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899" algn="l" rtl="0"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814180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899" algn="l" rtl="0"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790456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899" algn="l" rtl="0"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20949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899" algn="l" rtl="0"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899" algn="l" rtl="0"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248717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899" algn="l" rtl="0"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4951444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899" algn="l" rtl="0"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714587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899" algn="l" rtl="0"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1667038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899" algn="l" rtl="0"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616351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899" algn="l" rtl="0"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883694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899" algn="l" rtl="0"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Shape 3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899" algn="l" rtl="0"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Shape 3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1034808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899" algn="l" rtl="0"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Shape 3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1826744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899" algn="l" rtl="0"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Shape 3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1058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899" algn="l" rtl="0"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899" algn="l" rtl="0"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Shape 3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6645754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899" algn="l" rtl="0"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Shape 3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2028186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899" algn="l" rtl="0"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Shape 3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103219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899" algn="l" rtl="0"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Shape 3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1570254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899" algn="l" rtl="0"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Shape 3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4467928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899" algn="l" rtl="0"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Shape 3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217585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899" algn="l" rtl="0"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Shape 3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2090899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899" algn="l" rtl="0"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6" name="Shape 3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899" algn="l" rtl="0"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899" algn="l" rtl="0"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899" algn="l" rtl="0"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Shape 3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899" algn="l" rtl="0"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43455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-190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0551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-2222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2083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-2222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72064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57200" y="150813"/>
            <a:ext cx="8229600" cy="5635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43750"/>
              <a:buFont typeface="Verdana"/>
              <a:buNone/>
              <a:defRPr sz="32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43750"/>
              <a:buFont typeface="Verdana"/>
              <a:buNone/>
              <a:defRPr sz="32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43750"/>
              <a:buFont typeface="Verdana"/>
              <a:buNone/>
              <a:defRPr sz="32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43750"/>
              <a:buFont typeface="Verdana"/>
              <a:buNone/>
              <a:defRPr sz="32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43750"/>
              <a:buFont typeface="Verdana"/>
              <a:buNone/>
              <a:defRPr sz="32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43750"/>
              <a:buFont typeface="Verdana"/>
              <a:buNone/>
              <a:defRPr sz="32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43750"/>
              <a:buFont typeface="Verdana"/>
              <a:buNone/>
              <a:defRPr sz="32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43750"/>
              <a:buFont typeface="Verdana"/>
              <a:buNone/>
              <a:defRPr sz="32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43750"/>
              <a:buFont typeface="Verdana"/>
              <a:buNone/>
              <a:defRPr sz="32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dt" idx="10"/>
          </p:nvPr>
        </p:nvSpPr>
        <p:spPr>
          <a:xfrm>
            <a:off x="457200" y="6523037"/>
            <a:ext cx="2133600" cy="320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6665"/>
              <a:buFont typeface="Verdana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ftr" idx="11"/>
          </p:nvPr>
        </p:nvSpPr>
        <p:spPr>
          <a:xfrm>
            <a:off x="6324600" y="6537325"/>
            <a:ext cx="2438400" cy="320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40000"/>
              <a:buFont typeface="Verdana"/>
              <a:buNone/>
              <a:defRPr sz="1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3276600" y="6537325"/>
            <a:ext cx="2133600" cy="320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2857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-2222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1667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-2222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1594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-2222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3614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-2222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9883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-2222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2338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-2222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0574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-2222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8612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-2222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4319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-2222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8407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/>
        </p:nvSpPr>
        <p:spPr>
          <a:xfrm>
            <a:off x="539750" y="115887"/>
            <a:ext cx="8321675" cy="132873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85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1800" b="1" i="0" u="none" strike="noStrike" cap="none" dirty="0" smtClean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TRƯỜNG </a:t>
            </a:r>
            <a:r>
              <a:rPr lang="en-US" sz="1800" b="1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ĐẠI HỌC CẦN THƠ</a:t>
            </a:r>
          </a:p>
          <a:p>
            <a:pPr marL="0" marR="0" lvl="0" indent="-285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1800" b="1" i="0" u="none" strike="noStrike" cap="none" dirty="0" smtClean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KHOA </a:t>
            </a:r>
            <a:r>
              <a:rPr lang="en-US" sz="1800" b="1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CÔNG  NGHỆ </a:t>
            </a:r>
            <a:r>
              <a:rPr lang="en-US" sz="1800" b="1" i="0" u="none" strike="noStrike" cap="none" dirty="0" smtClean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THÔNG TIN </a:t>
            </a:r>
            <a:r>
              <a:rPr lang="en-US" sz="18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&amp;</a:t>
            </a:r>
            <a:r>
              <a:rPr lang="en-US" sz="1800" b="1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TRUYỀN THÔNG</a:t>
            </a:r>
          </a:p>
          <a:p>
            <a:pPr marL="0" marR="0" lvl="0" indent="-285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1800" b="1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BỘ MÔN HỆ THỐNG THÔNG TIN</a:t>
            </a:r>
          </a:p>
          <a:p>
            <a:pPr marL="0" marR="0" lvl="0" indent="-285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1800" b="0" i="0" u="none" strike="noStrike" cap="none" dirty="0" smtClean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</a:t>
            </a:r>
            <a:r>
              <a:rPr lang="en-US" sz="1800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✧ •</a:t>
            </a:r>
          </a:p>
        </p:txBody>
      </p:sp>
      <p:sp>
        <p:nvSpPr>
          <p:cNvPr id="110" name="Shape 110"/>
          <p:cNvSpPr txBox="1"/>
          <p:nvPr/>
        </p:nvSpPr>
        <p:spPr>
          <a:xfrm>
            <a:off x="5541819" y="4508500"/>
            <a:ext cx="3602181" cy="914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31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166E"/>
              </a:buClr>
              <a:buSzPct val="25000"/>
              <a:buFont typeface="Times New Roman"/>
              <a:buNone/>
            </a:pPr>
            <a:r>
              <a:rPr lang="en-US" sz="2000" b="0" i="1" u="none" strike="noStrike" cap="none" dirty="0" err="1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Giảng</a:t>
            </a:r>
            <a:r>
              <a:rPr lang="en-US" sz="2000" b="0" i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</a:t>
            </a:r>
            <a:r>
              <a:rPr lang="en-US" sz="2000" b="0" i="1" u="none" strike="noStrike" cap="none" dirty="0" err="1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viên</a:t>
            </a:r>
            <a:r>
              <a:rPr lang="en-US" sz="2000" b="0" i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</a:t>
            </a:r>
            <a:r>
              <a:rPr lang="en-US" sz="2000" b="0" i="1" u="none" strike="noStrike" cap="none" dirty="0" err="1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hướng</a:t>
            </a:r>
            <a:r>
              <a:rPr lang="en-US" sz="2000" b="0" i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</a:t>
            </a:r>
            <a:r>
              <a:rPr lang="en-US" sz="2000" b="0" i="1" u="none" strike="noStrike" cap="none" dirty="0" err="1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dẫn</a:t>
            </a:r>
            <a:r>
              <a:rPr lang="en-US" sz="2000" b="0" i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: </a:t>
            </a:r>
          </a:p>
          <a:p>
            <a:pPr marL="0" marR="0" lvl="0" indent="-31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166E"/>
              </a:buClr>
              <a:buSzPct val="25000"/>
              <a:buFont typeface="Times New Roman"/>
              <a:buNone/>
            </a:pPr>
            <a:r>
              <a:rPr lang="en-US" sz="2000" b="0" u="none" strike="noStrike" cap="none" dirty="0" err="1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Thầy</a:t>
            </a:r>
            <a:r>
              <a:rPr lang="en-US" sz="2000" b="0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TRƯƠNG QUỐC </a:t>
            </a: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ĐỊNH</a:t>
            </a:r>
            <a:endParaRPr lang="en-US" sz="2000" b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  <a:p>
            <a:pPr marL="0" marR="0" lvl="0" indent="-38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B166E"/>
              </a:buClr>
              <a:buSzPct val="25000"/>
              <a:buFont typeface="Times New Roman"/>
              <a:buNone/>
            </a:pPr>
            <a:r>
              <a:rPr lang="en-US" sz="2400" b="0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			</a:t>
            </a:r>
          </a:p>
        </p:txBody>
      </p:sp>
      <p:sp>
        <p:nvSpPr>
          <p:cNvPr id="111" name="Shape 111"/>
          <p:cNvSpPr txBox="1"/>
          <p:nvPr/>
        </p:nvSpPr>
        <p:spPr>
          <a:xfrm>
            <a:off x="539750" y="2243138"/>
            <a:ext cx="7990934" cy="193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63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0070C0"/>
                </a:solidFill>
                <a:latin typeface="+mj-lt"/>
                <a:cs typeface="Times New Roman" pitchFamily="18" charset="0"/>
                <a:sym typeface="Arial"/>
              </a:rPr>
              <a:t>XÂY DỰNG CÔNG CỤ TỰ ĐỘNG NHẬN DẠNG CẢM XÚC DỰA TRÊN MẶT NGƯỜI</a:t>
            </a:r>
          </a:p>
        </p:txBody>
      </p:sp>
      <p:sp>
        <p:nvSpPr>
          <p:cNvPr id="112" name="Shape 112"/>
          <p:cNvSpPr txBox="1"/>
          <p:nvPr/>
        </p:nvSpPr>
        <p:spPr>
          <a:xfrm>
            <a:off x="285750" y="4521200"/>
            <a:ext cx="4429125" cy="14287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31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ct val="25000"/>
              <a:buFont typeface="Times New Roman"/>
              <a:buNone/>
            </a:pPr>
            <a:r>
              <a:rPr lang="en-US" sz="2000" b="0" i="1" u="none" strike="noStrike" cap="none" dirty="0" err="1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Học</a:t>
            </a:r>
            <a:r>
              <a:rPr lang="en-US" sz="2000" b="0" i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</a:t>
            </a:r>
            <a:r>
              <a:rPr lang="en-US" sz="2000" b="0" i="1" u="none" strike="noStrike" cap="none" dirty="0" err="1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viên</a:t>
            </a:r>
            <a:r>
              <a:rPr lang="en-US" sz="2000" b="0" i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</a:t>
            </a:r>
            <a:r>
              <a:rPr lang="en-US" sz="2000" b="0" i="1" u="none" strike="noStrike" cap="none" dirty="0" err="1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thực</a:t>
            </a:r>
            <a:r>
              <a:rPr lang="en-US" sz="2000" b="0" i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</a:t>
            </a:r>
            <a:r>
              <a:rPr lang="en-US" sz="2000" b="0" i="1" u="none" strike="noStrike" cap="none" dirty="0" err="1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hiện</a:t>
            </a:r>
            <a:r>
              <a:rPr lang="en-US" sz="2000" b="0" i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:</a:t>
            </a:r>
          </a:p>
          <a:p>
            <a:pPr marL="0" marR="0" lvl="0" indent="-31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ct val="25000"/>
              <a:buFont typeface="Times New Roman"/>
              <a:buNone/>
            </a:pPr>
            <a:r>
              <a:rPr lang="en-US" sz="2000" b="0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TRẦM VŨ </a:t>
            </a:r>
            <a:r>
              <a:rPr lang="en-US" sz="2000" b="0" u="none" strike="noStrike" cap="none" dirty="0" smtClean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KIỆT</a:t>
            </a:r>
            <a:endParaRPr lang="en-US" sz="2000" b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  <a:p>
            <a:pPr marL="0" marR="0" lvl="0" indent="-31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ct val="25000"/>
              <a:buFont typeface="Times New Roman"/>
              <a:buNone/>
            </a:pPr>
            <a:r>
              <a:rPr lang="en-US" sz="2000" b="0" i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MSHV: </a:t>
            </a:r>
          </a:p>
          <a:p>
            <a:pPr marL="0" marR="0" lvl="0" indent="-31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ct val="25000"/>
              <a:buFont typeface="Times New Roman"/>
              <a:buNone/>
            </a:pPr>
            <a:r>
              <a:rPr lang="en-US" sz="2000" b="0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M2516011</a:t>
            </a:r>
          </a:p>
          <a:p>
            <a:pPr marL="0" marR="0" lvl="0" indent="-222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ct val="25000"/>
              <a:buFont typeface="Times New Roman"/>
              <a:buNone/>
            </a:pPr>
            <a:endParaRPr sz="1400" b="0" u="none" strike="noStrike" cap="non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13" name="Shape 113"/>
          <p:cNvSpPr txBox="1"/>
          <p:nvPr/>
        </p:nvSpPr>
        <p:spPr>
          <a:xfrm>
            <a:off x="3962400" y="6375400"/>
            <a:ext cx="1395412" cy="3667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Shape 114"/>
          <p:cNvSpPr txBox="1"/>
          <p:nvPr/>
        </p:nvSpPr>
        <p:spPr>
          <a:xfrm>
            <a:off x="4490604" y="6534267"/>
            <a:ext cx="419966" cy="357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857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lang="en-US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Shape 115"/>
          <p:cNvSpPr txBox="1"/>
          <p:nvPr/>
        </p:nvSpPr>
        <p:spPr>
          <a:xfrm>
            <a:off x="2500312" y="1443037"/>
            <a:ext cx="4752109" cy="3698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85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2400" b="1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BẢO VỆ </a:t>
            </a:r>
            <a:r>
              <a:rPr lang="en-US" sz="2400" b="1" dirty="0" smtClean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LUẬN VĂN </a:t>
            </a:r>
            <a:r>
              <a:rPr lang="en-US" sz="2400" b="1" i="0" u="none" strike="noStrike" cap="none" dirty="0" smtClean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CAO HỌC</a:t>
            </a:r>
            <a:endParaRPr lang="en-US" sz="2400" b="1" i="0" u="none" strike="noStrike" cap="none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6" name="Shape 116" descr="Logo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1887" y="178975"/>
            <a:ext cx="1415913" cy="14291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0"/>
          <p:cNvSpPr txBox="1"/>
          <p:nvPr/>
        </p:nvSpPr>
        <p:spPr>
          <a:xfrm>
            <a:off x="2687444" y="5958682"/>
            <a:ext cx="4125952" cy="4262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31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166E"/>
              </a:buClr>
              <a:buSzPct val="25000"/>
              <a:buFont typeface="Times New Roman"/>
              <a:buNone/>
            </a:pPr>
            <a:r>
              <a:rPr lang="en-US" sz="2000" b="0" u="none" strike="noStrike" cap="none" dirty="0" err="1" smtClean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Cần</a:t>
            </a:r>
            <a:r>
              <a:rPr lang="en-US" sz="2000" b="0" u="none" strike="noStrike" cap="none" dirty="0" smtClean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</a:t>
            </a:r>
            <a:r>
              <a:rPr lang="en-US" sz="2000" b="0" u="none" strike="noStrike" cap="none" dirty="0" err="1" smtClean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Thơ</a:t>
            </a:r>
            <a:r>
              <a:rPr lang="en-US" sz="2000" b="0" u="none" strike="noStrike" cap="none" dirty="0" smtClean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, </a:t>
            </a:r>
            <a:r>
              <a:rPr lang="en-US" sz="2000" b="0" u="none" strike="noStrike" cap="none" dirty="0" err="1" smtClean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ngày</a:t>
            </a:r>
            <a:r>
              <a:rPr lang="en-US" sz="2000" b="0" u="none" strike="noStrike" cap="none" dirty="0" smtClean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 </a:t>
            </a:r>
            <a:r>
              <a:rPr lang="en-US" sz="2000" b="0" u="none" strike="noStrike" cap="none" dirty="0" err="1" smtClean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tháng</a:t>
            </a:r>
            <a:r>
              <a:rPr lang="en-US" sz="2000" b="0" u="none" strike="noStrike" cap="none" dirty="0" smtClean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8</a:t>
            </a:r>
            <a:r>
              <a:rPr lang="en-US" sz="2000" b="0" u="none" strike="noStrike" cap="none" dirty="0" smtClean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</a:t>
            </a:r>
            <a:r>
              <a:rPr lang="en-US" sz="2000" b="0" u="none" strike="noStrike" cap="none" dirty="0" err="1" smtClean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năm</a:t>
            </a:r>
            <a:r>
              <a:rPr lang="en-US" sz="2000" b="0" u="none" strike="noStrike" cap="none" dirty="0" smtClean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2018</a:t>
            </a:r>
            <a:r>
              <a:rPr lang="en-US" sz="2400" b="0" u="none" strike="noStrike" cap="none" dirty="0" smtClean="0">
                <a:solidFill>
                  <a:schemeClr val="tx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	</a:t>
            </a:r>
            <a:endParaRPr lang="en-US" sz="2400" b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Verdana"/>
              <a:cs typeface="Arial" panose="020B0604020202020204" pitchFamily="34" charset="0"/>
              <a:sym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>
            <a:spLocks noGrp="1"/>
          </p:cNvSpPr>
          <p:nvPr>
            <p:ph type="title"/>
          </p:nvPr>
        </p:nvSpPr>
        <p:spPr>
          <a:xfrm>
            <a:off x="457200" y="-23802"/>
            <a:ext cx="8229600" cy="8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476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dirty="0" err="1" smtClean="0">
                <a:ea typeface="Arial"/>
                <a:cs typeface="Arial"/>
                <a:sym typeface="Arial"/>
              </a:rPr>
              <a:t>Các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loại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cảm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xúc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của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con 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người</a:t>
            </a:r>
            <a:endParaRPr lang="en-US" sz="3200" b="1" dirty="0">
              <a:ea typeface="Arial"/>
              <a:cs typeface="Arial"/>
              <a:sym typeface="Arial"/>
            </a:endParaRPr>
          </a:p>
        </p:txBody>
      </p:sp>
      <p:sp>
        <p:nvSpPr>
          <p:cNvPr id="349" name="Shape 349"/>
          <p:cNvSpPr txBox="1">
            <a:spLocks noGrp="1"/>
          </p:cNvSpPr>
          <p:nvPr>
            <p:ph idx="1"/>
          </p:nvPr>
        </p:nvSpPr>
        <p:spPr>
          <a:xfrm>
            <a:off x="323850" y="1167721"/>
            <a:ext cx="8506200" cy="497900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800100" lvl="0" indent="-457200" rtl="0">
              <a:spcBef>
                <a:spcPts val="0"/>
              </a:spcBef>
              <a:buSzPct val="100000"/>
            </a:pP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Cảm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xúc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rất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phức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tạp</a:t>
            </a:r>
            <a:endParaRPr lang="en-US" sz="2800" dirty="0" smtClean="0">
              <a:latin typeface="+mj-lt"/>
              <a:ea typeface="Arial"/>
              <a:cs typeface="Arial"/>
              <a:sym typeface="Arial"/>
            </a:endParaRPr>
          </a:p>
          <a:p>
            <a:pPr marL="800100" lvl="0" indent="-457200" rtl="0">
              <a:spcBef>
                <a:spcPts val="0"/>
              </a:spcBef>
              <a:buSzPct val="100000"/>
            </a:pP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Nhiều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định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nghĩa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và</a:t>
            </a:r>
            <a:r>
              <a:rPr lang="en-US" sz="28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số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lượng</a:t>
            </a:r>
            <a:endParaRPr lang="en-US" sz="2800" dirty="0" smtClean="0">
              <a:latin typeface="+mj-lt"/>
              <a:ea typeface="Arial"/>
              <a:cs typeface="Arial"/>
              <a:sym typeface="Arial"/>
            </a:endParaRPr>
          </a:p>
          <a:p>
            <a:pPr marL="800100" lvl="0" indent="-457200" rtl="0">
              <a:spcBef>
                <a:spcPts val="0"/>
              </a:spcBef>
              <a:buSzPct val="100000"/>
            </a:pP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Nghiên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cứu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của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1" dirty="0" smtClean="0">
                <a:latin typeface="+mj-lt"/>
                <a:ea typeface="Arial"/>
                <a:cs typeface="Arial"/>
                <a:sym typeface="Arial"/>
              </a:rPr>
              <a:t>Paul Ekman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&amp; </a:t>
            </a:r>
            <a:r>
              <a:rPr lang="en-US" sz="2800" b="1" dirty="0" smtClean="0">
                <a:latin typeface="+mj-lt"/>
                <a:ea typeface="Arial"/>
                <a:cs typeface="Arial"/>
                <a:sym typeface="Arial"/>
              </a:rPr>
              <a:t>Wallace V. </a:t>
            </a:r>
            <a:r>
              <a:rPr lang="en-US" sz="2800" b="1" dirty="0" err="1" smtClean="0">
                <a:latin typeface="+mj-lt"/>
                <a:ea typeface="Arial"/>
                <a:cs typeface="Arial"/>
                <a:sym typeface="Arial"/>
              </a:rPr>
              <a:t>Freisen</a:t>
            </a:r>
            <a:endParaRPr lang="en-US" sz="2800" b="1" dirty="0" smtClean="0">
              <a:latin typeface="+mj-lt"/>
              <a:ea typeface="Arial"/>
              <a:cs typeface="Arial"/>
              <a:sym typeface="Arial"/>
            </a:endParaRPr>
          </a:p>
          <a:p>
            <a:pPr marL="800100" lvl="0" indent="-457200" rtl="0">
              <a:spcBef>
                <a:spcPts val="0"/>
              </a:spcBef>
              <a:buSzPct val="100000"/>
            </a:pP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Nhận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định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của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1" dirty="0" err="1" smtClean="0">
                <a:latin typeface="+mj-lt"/>
                <a:ea typeface="Arial"/>
                <a:cs typeface="Arial"/>
                <a:sym typeface="Arial"/>
              </a:rPr>
              <a:t>Aristole</a:t>
            </a:r>
            <a:endParaRPr lang="en-US" sz="2800" b="1" dirty="0" smtClean="0">
              <a:latin typeface="+mj-lt"/>
              <a:ea typeface="Arial"/>
              <a:cs typeface="Arial"/>
              <a:sym typeface="Arial"/>
            </a:endParaRPr>
          </a:p>
          <a:p>
            <a:pPr marL="800100" lvl="0" indent="-457200" rtl="0">
              <a:spcBef>
                <a:spcPts val="0"/>
              </a:spcBef>
              <a:buSzPct val="100000"/>
            </a:pP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Tuyên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bố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của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1" dirty="0" smtClean="0">
                <a:latin typeface="+mj-lt"/>
                <a:ea typeface="Arial"/>
                <a:cs typeface="Arial"/>
                <a:sym typeface="Arial"/>
              </a:rPr>
              <a:t>TS. Rachael Jack</a:t>
            </a:r>
          </a:p>
          <a:p>
            <a:pPr marL="800100" lvl="0" indent="-457200" rtl="0">
              <a:spcBef>
                <a:spcPts val="0"/>
              </a:spcBef>
              <a:buSzPct val="100000"/>
            </a:pP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Đặc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trưng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gương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mặt</a:t>
            </a:r>
            <a:endParaRPr lang="en-US" sz="2800" dirty="0" smtClean="0">
              <a:latin typeface="+mj-lt"/>
              <a:ea typeface="Arial"/>
              <a:cs typeface="Arial"/>
              <a:sym typeface="Arial"/>
            </a:endParaRPr>
          </a:p>
          <a:p>
            <a:pPr marL="800100" lvl="0" indent="-457200" rtl="0">
              <a:spcBef>
                <a:spcPts val="0"/>
              </a:spcBef>
              <a:buSzPct val="100000"/>
            </a:pP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Nhận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dạng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cảm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xúc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dựa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trên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đặc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trưng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gương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mặt</a:t>
            </a:r>
            <a:endParaRPr lang="en-US" sz="2800" b="0" dirty="0" smtClean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51" name="Shape 351"/>
          <p:cNvSpPr txBox="1"/>
          <p:nvPr/>
        </p:nvSpPr>
        <p:spPr>
          <a:xfrm>
            <a:off x="3276600" y="6537325"/>
            <a:ext cx="2133600" cy="320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lang="en-US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07009" y="-1830"/>
            <a:ext cx="18369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>
                <a:latin typeface="+mj-lt"/>
              </a:rPr>
              <a:t>Cơ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sở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thực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tiễn</a:t>
            </a:r>
            <a:endParaRPr lang="en-US" dirty="0" smtClean="0">
              <a:latin typeface="+mj-lt"/>
            </a:endParaRPr>
          </a:p>
          <a:p>
            <a:pPr lvl="3" algn="r"/>
            <a:r>
              <a:rPr lang="en-US" b="1" dirty="0">
                <a:latin typeface="+mj-lt"/>
              </a:rPr>
              <a:t> </a:t>
            </a:r>
            <a:r>
              <a:rPr lang="en-US" b="1" dirty="0" smtClean="0">
                <a:latin typeface="+mj-lt"/>
              </a:rPr>
              <a:t>   </a:t>
            </a:r>
            <a:r>
              <a:rPr lang="en-US" sz="1200" b="1" dirty="0" err="1" smtClean="0">
                <a:latin typeface="+mj-lt"/>
              </a:rPr>
              <a:t>Các</a:t>
            </a:r>
            <a:r>
              <a:rPr lang="en-US" sz="1200" b="1" dirty="0" smtClean="0">
                <a:latin typeface="+mj-lt"/>
              </a:rPr>
              <a:t> </a:t>
            </a:r>
            <a:r>
              <a:rPr lang="en-US" sz="1200" b="1" dirty="0" err="1" smtClean="0">
                <a:latin typeface="+mj-lt"/>
              </a:rPr>
              <a:t>loại</a:t>
            </a:r>
            <a:r>
              <a:rPr lang="en-US" sz="1200" b="1" dirty="0" smtClean="0">
                <a:latin typeface="+mj-lt"/>
              </a:rPr>
              <a:t> </a:t>
            </a:r>
            <a:r>
              <a:rPr lang="en-US" sz="1200" b="1" dirty="0" err="1" smtClean="0">
                <a:latin typeface="+mj-lt"/>
              </a:rPr>
              <a:t>cảm</a:t>
            </a:r>
            <a:r>
              <a:rPr lang="en-US" sz="1200" b="1" dirty="0" smtClean="0">
                <a:latin typeface="+mj-lt"/>
              </a:rPr>
              <a:t> </a:t>
            </a:r>
            <a:r>
              <a:rPr lang="en-US" sz="1200" b="1" dirty="0" err="1" smtClean="0">
                <a:latin typeface="+mj-lt"/>
              </a:rPr>
              <a:t>xúc</a:t>
            </a:r>
            <a:endParaRPr lang="en-US" sz="1200" b="1" dirty="0" smtClean="0">
              <a:latin typeface="+mj-lt"/>
            </a:endParaRPr>
          </a:p>
          <a:p>
            <a:pPr lvl="3" algn="r"/>
            <a:r>
              <a:rPr lang="en-US" sz="1200" dirty="0" smtClean="0">
                <a:latin typeface="+mj-lt"/>
              </a:rPr>
              <a:t>    </a:t>
            </a:r>
            <a:r>
              <a:rPr lang="en-US" sz="1200" dirty="0" err="1" smtClean="0">
                <a:latin typeface="+mj-lt"/>
              </a:rPr>
              <a:t>Các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phương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pháp</a:t>
            </a:r>
            <a:endParaRPr lang="en-US" sz="1200" dirty="0" smtClean="0">
              <a:latin typeface="+mj-lt"/>
            </a:endParaRPr>
          </a:p>
          <a:p>
            <a:pPr lvl="3" algn="r"/>
            <a:r>
              <a:rPr lang="en-US" sz="1200" dirty="0" smtClean="0">
                <a:latin typeface="+mj-lt"/>
              </a:rPr>
              <a:t>    </a:t>
            </a:r>
            <a:r>
              <a:rPr lang="en-US" sz="1200" dirty="0" err="1" smtClean="0">
                <a:latin typeface="+mj-lt"/>
              </a:rPr>
              <a:t>Lịch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sử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giải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quyết</a:t>
            </a:r>
            <a:endParaRPr lang="en-US" sz="1200" dirty="0" smtClean="0">
              <a:latin typeface="+mj-lt"/>
            </a:endParaRPr>
          </a:p>
          <a:p>
            <a:pPr lvl="3" algn="r"/>
            <a:r>
              <a:rPr lang="en-US" sz="1200" dirty="0" smtClean="0">
                <a:latin typeface="+mj-lt"/>
              </a:rPr>
              <a:t>    </a:t>
            </a:r>
            <a:r>
              <a:rPr lang="en-US" sz="1200" dirty="0" err="1" smtClean="0">
                <a:latin typeface="+mj-lt"/>
              </a:rPr>
              <a:t>Tính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cấp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thiết</a:t>
            </a:r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7060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>
            <a:spLocks noGrp="1"/>
          </p:cNvSpPr>
          <p:nvPr>
            <p:ph type="title"/>
          </p:nvPr>
        </p:nvSpPr>
        <p:spPr>
          <a:xfrm>
            <a:off x="189571" y="-23802"/>
            <a:ext cx="7694341" cy="8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476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dirty="0" err="1" smtClean="0">
                <a:ea typeface="Arial"/>
                <a:cs typeface="Arial"/>
                <a:sym typeface="Arial"/>
              </a:rPr>
              <a:t>Các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Phương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>
                <a:ea typeface="Arial"/>
                <a:cs typeface="Arial"/>
                <a:sym typeface="Arial"/>
              </a:rPr>
              <a:t>P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háp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>
                <a:ea typeface="Arial"/>
                <a:cs typeface="Arial"/>
                <a:sym typeface="Arial"/>
              </a:rPr>
              <a:t>N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hận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>
                <a:ea typeface="Arial"/>
                <a:cs typeface="Arial"/>
                <a:sym typeface="Arial"/>
              </a:rPr>
              <a:t>D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ạng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>
                <a:ea typeface="Arial"/>
                <a:cs typeface="Arial"/>
                <a:sym typeface="Arial"/>
              </a:rPr>
              <a:t>C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ảm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>
                <a:ea typeface="Arial"/>
                <a:cs typeface="Arial"/>
                <a:sym typeface="Arial"/>
              </a:rPr>
              <a:t>X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úc</a:t>
            </a:r>
            <a:endParaRPr lang="en-US" sz="3200" b="1" dirty="0">
              <a:ea typeface="Arial"/>
              <a:cs typeface="Arial"/>
              <a:sym typeface="Arial"/>
            </a:endParaRPr>
          </a:p>
        </p:txBody>
      </p:sp>
      <p:sp>
        <p:nvSpPr>
          <p:cNvPr id="349" name="Shape 349"/>
          <p:cNvSpPr txBox="1">
            <a:spLocks noGrp="1"/>
          </p:cNvSpPr>
          <p:nvPr>
            <p:ph idx="1"/>
          </p:nvPr>
        </p:nvSpPr>
        <p:spPr>
          <a:xfrm>
            <a:off x="0" y="875970"/>
            <a:ext cx="8830050" cy="52707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 indent="0" rtl="0">
              <a:spcBef>
                <a:spcPts val="0"/>
              </a:spcBef>
              <a:buSzPct val="100000"/>
              <a:buNone/>
            </a:pP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Dựa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trên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đặc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trưng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gương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mặt</a:t>
            </a:r>
            <a:endParaRPr lang="en-US" sz="2800" b="0" dirty="0" smtClean="0">
              <a:latin typeface="+mj-lt"/>
              <a:ea typeface="Arial"/>
              <a:cs typeface="Arial"/>
              <a:sym typeface="Arial"/>
            </a:endParaRPr>
          </a:p>
          <a:p>
            <a:pPr marL="800100" lvl="0" indent="-457200" rtl="0">
              <a:spcBef>
                <a:spcPts val="0"/>
              </a:spcBef>
              <a:buSzPct val="100000"/>
            </a:pPr>
            <a:endParaRPr lang="en-US" sz="2800" b="0" dirty="0" smtClean="0">
              <a:latin typeface="+mj-lt"/>
              <a:ea typeface="Arial"/>
              <a:cs typeface="Arial"/>
              <a:sym typeface="Arial"/>
            </a:endParaRPr>
          </a:p>
          <a:p>
            <a:pPr marL="800100" lvl="0" indent="-457200" rtl="0">
              <a:spcBef>
                <a:spcPts val="0"/>
              </a:spcBef>
              <a:buSzPct val="100000"/>
            </a:pPr>
            <a:endParaRPr lang="en-US" sz="2800" dirty="0">
              <a:latin typeface="+mj-lt"/>
              <a:ea typeface="Arial"/>
              <a:cs typeface="Arial"/>
              <a:sym typeface="Arial"/>
            </a:endParaRPr>
          </a:p>
          <a:p>
            <a:pPr lvl="0" indent="0" rtl="0">
              <a:spcBef>
                <a:spcPts val="0"/>
              </a:spcBef>
              <a:buSzPct val="100000"/>
              <a:buNone/>
            </a:pPr>
            <a:endParaRPr lang="en-US" sz="2800" dirty="0">
              <a:latin typeface="+mj-lt"/>
              <a:ea typeface="Arial"/>
              <a:cs typeface="Arial"/>
              <a:sym typeface="Arial"/>
            </a:endParaRPr>
          </a:p>
          <a:p>
            <a:pPr lvl="0" indent="0" rtl="0">
              <a:spcBef>
                <a:spcPts val="0"/>
              </a:spcBef>
              <a:buSzPct val="100000"/>
              <a:buNone/>
            </a:pPr>
            <a:endParaRPr lang="en-US" sz="2800" dirty="0" smtClean="0">
              <a:latin typeface="+mj-lt"/>
              <a:ea typeface="Arial"/>
              <a:cs typeface="Arial"/>
              <a:sym typeface="Arial"/>
            </a:endParaRPr>
          </a:p>
          <a:p>
            <a:pPr lvl="0" indent="0" rtl="0">
              <a:spcBef>
                <a:spcPts val="0"/>
              </a:spcBef>
              <a:buSzPct val="100000"/>
              <a:buNone/>
            </a:pP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Các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đơn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vị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vận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động</a:t>
            </a:r>
            <a:endParaRPr lang="en-US" sz="2800" dirty="0">
              <a:latin typeface="+mj-lt"/>
              <a:ea typeface="Arial"/>
              <a:cs typeface="Arial"/>
              <a:sym typeface="Arial"/>
            </a:endParaRPr>
          </a:p>
          <a:p>
            <a:pPr lvl="0" indent="0" rtl="0">
              <a:spcBef>
                <a:spcPts val="0"/>
              </a:spcBef>
              <a:buSzPct val="100000"/>
              <a:buNone/>
            </a:pP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gương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mặt</a:t>
            </a:r>
            <a:endParaRPr lang="en-US" sz="2800" dirty="0" smtClean="0">
              <a:latin typeface="+mj-lt"/>
              <a:ea typeface="Arial"/>
              <a:cs typeface="Arial"/>
              <a:sym typeface="Arial"/>
            </a:endParaRPr>
          </a:p>
          <a:p>
            <a:pPr lvl="0" indent="0" rtl="0">
              <a:spcBef>
                <a:spcPts val="0"/>
              </a:spcBef>
              <a:buSzPct val="100000"/>
              <a:buNone/>
            </a:pPr>
            <a:endParaRPr lang="en-US" sz="2800" dirty="0">
              <a:latin typeface="+mj-lt"/>
              <a:ea typeface="Arial"/>
              <a:cs typeface="Arial"/>
              <a:sym typeface="Arial"/>
            </a:endParaRPr>
          </a:p>
          <a:p>
            <a:pPr lvl="0" indent="0" rtl="0">
              <a:spcBef>
                <a:spcPts val="0"/>
              </a:spcBef>
              <a:buSzPct val="100000"/>
              <a:buNone/>
            </a:pPr>
            <a:endParaRPr lang="en-US" sz="2800" b="0" dirty="0" smtClean="0">
              <a:latin typeface="+mj-lt"/>
              <a:ea typeface="Arial"/>
              <a:cs typeface="Arial"/>
              <a:sym typeface="Arial"/>
            </a:endParaRPr>
          </a:p>
          <a:p>
            <a:pPr lvl="0" indent="0" algn="r" rtl="0">
              <a:spcBef>
                <a:spcPts val="0"/>
              </a:spcBef>
              <a:buSzPct val="100000"/>
              <a:buNone/>
            </a:pPr>
            <a:endParaRPr lang="en-US" sz="2800" b="0" dirty="0" smtClean="0">
              <a:latin typeface="+mj-lt"/>
              <a:ea typeface="Arial"/>
              <a:cs typeface="Arial"/>
              <a:sym typeface="Arial"/>
            </a:endParaRPr>
          </a:p>
          <a:p>
            <a:pPr lvl="0" indent="0" algn="r" rtl="0">
              <a:spcBef>
                <a:spcPts val="0"/>
              </a:spcBef>
              <a:buSzPct val="100000"/>
              <a:buNone/>
            </a:pP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Mô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hình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AAM </a:t>
            </a:r>
          </a:p>
          <a:p>
            <a:pPr lvl="0" indent="0" algn="r" rtl="0">
              <a:spcBef>
                <a:spcPts val="0"/>
              </a:spcBef>
              <a:buSzPct val="100000"/>
              <a:buNone/>
            </a:pP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kết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hợp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</a:p>
          <a:p>
            <a:pPr lvl="0" indent="0" algn="r" rtl="0">
              <a:spcBef>
                <a:spcPts val="0"/>
              </a:spcBef>
              <a:buSzPct val="100000"/>
              <a:buNone/>
            </a:pP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tương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quan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điểm</a:t>
            </a:r>
            <a:endParaRPr lang="en-US" sz="2800" b="0" dirty="0" smtClean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51" name="Shape 351"/>
          <p:cNvSpPr txBox="1"/>
          <p:nvPr/>
        </p:nvSpPr>
        <p:spPr>
          <a:xfrm>
            <a:off x="3276600" y="6537325"/>
            <a:ext cx="2133600" cy="320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en-US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07009" y="-1830"/>
            <a:ext cx="18369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>
                <a:latin typeface="+mj-lt"/>
              </a:rPr>
              <a:t>Cơ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sở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thực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tiễn</a:t>
            </a:r>
            <a:endParaRPr lang="en-US" dirty="0" smtClean="0">
              <a:latin typeface="+mj-lt"/>
            </a:endParaRPr>
          </a:p>
          <a:p>
            <a:pPr lvl="3" algn="r"/>
            <a:r>
              <a:rPr lang="en-US" b="1" dirty="0">
                <a:latin typeface="+mj-lt"/>
              </a:rPr>
              <a:t> </a:t>
            </a:r>
            <a:r>
              <a:rPr lang="en-US" b="1" dirty="0" smtClean="0">
                <a:latin typeface="+mj-lt"/>
              </a:rPr>
              <a:t>   </a:t>
            </a:r>
            <a:r>
              <a:rPr lang="en-US" sz="1200" dirty="0" err="1" smtClean="0">
                <a:latin typeface="+mj-lt"/>
              </a:rPr>
              <a:t>Các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loại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cảm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xúc</a:t>
            </a:r>
            <a:endParaRPr lang="en-US" sz="1200" dirty="0" smtClean="0">
              <a:latin typeface="+mj-lt"/>
            </a:endParaRPr>
          </a:p>
          <a:p>
            <a:pPr lvl="3" algn="r"/>
            <a:r>
              <a:rPr lang="en-US" sz="1200" dirty="0" smtClean="0">
                <a:latin typeface="+mj-lt"/>
              </a:rPr>
              <a:t>    </a:t>
            </a:r>
            <a:r>
              <a:rPr lang="en-US" sz="1200" b="1" dirty="0" err="1" smtClean="0">
                <a:latin typeface="+mj-lt"/>
              </a:rPr>
              <a:t>Các</a:t>
            </a:r>
            <a:r>
              <a:rPr lang="en-US" sz="1200" b="1" dirty="0" smtClean="0">
                <a:latin typeface="+mj-lt"/>
              </a:rPr>
              <a:t> </a:t>
            </a:r>
            <a:r>
              <a:rPr lang="en-US" sz="1200" b="1" dirty="0" err="1" smtClean="0">
                <a:latin typeface="+mj-lt"/>
              </a:rPr>
              <a:t>phương</a:t>
            </a:r>
            <a:r>
              <a:rPr lang="en-US" sz="1200" b="1" dirty="0" smtClean="0">
                <a:latin typeface="+mj-lt"/>
              </a:rPr>
              <a:t> </a:t>
            </a:r>
            <a:r>
              <a:rPr lang="en-US" sz="1200" b="1" dirty="0" err="1" smtClean="0">
                <a:latin typeface="+mj-lt"/>
              </a:rPr>
              <a:t>pháp</a:t>
            </a:r>
            <a:endParaRPr lang="en-US" sz="1200" b="1" dirty="0" smtClean="0">
              <a:latin typeface="+mj-lt"/>
            </a:endParaRPr>
          </a:p>
          <a:p>
            <a:pPr lvl="3" algn="r"/>
            <a:r>
              <a:rPr lang="en-US" sz="1200" dirty="0" smtClean="0">
                <a:latin typeface="+mj-lt"/>
              </a:rPr>
              <a:t>    </a:t>
            </a:r>
            <a:r>
              <a:rPr lang="en-US" sz="1200" dirty="0" err="1" smtClean="0">
                <a:latin typeface="+mj-lt"/>
              </a:rPr>
              <a:t>Lịch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sử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giải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quyết</a:t>
            </a:r>
            <a:endParaRPr lang="en-US" sz="1200" dirty="0" smtClean="0">
              <a:latin typeface="+mj-lt"/>
            </a:endParaRPr>
          </a:p>
          <a:p>
            <a:pPr lvl="3" algn="r"/>
            <a:r>
              <a:rPr lang="en-US" sz="1200" dirty="0" smtClean="0">
                <a:latin typeface="+mj-lt"/>
              </a:rPr>
              <a:t>    </a:t>
            </a:r>
            <a:r>
              <a:rPr lang="en-US" sz="1200" dirty="0" err="1" smtClean="0">
                <a:latin typeface="+mj-lt"/>
              </a:rPr>
              <a:t>Tính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cấp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thiết</a:t>
            </a:r>
            <a:endParaRPr lang="en-US" sz="120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95" y="1335684"/>
            <a:ext cx="3515422" cy="17577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523" y="2414178"/>
            <a:ext cx="5274527" cy="24889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527" y="4063539"/>
            <a:ext cx="3953992" cy="263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9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>
            <a:spLocks noGrp="1"/>
          </p:cNvSpPr>
          <p:nvPr>
            <p:ph type="title"/>
          </p:nvPr>
        </p:nvSpPr>
        <p:spPr>
          <a:xfrm>
            <a:off x="457200" y="-23802"/>
            <a:ext cx="8229600" cy="881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476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dirty="0" err="1" smtClean="0">
                <a:ea typeface="Arial"/>
                <a:cs typeface="Arial"/>
                <a:sym typeface="Arial"/>
              </a:rPr>
              <a:t>Lịch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Sử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Giải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Quyết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Vấn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Đề</a:t>
            </a:r>
            <a:endParaRPr lang="en-US" sz="3200" b="1" dirty="0">
              <a:ea typeface="Arial"/>
              <a:cs typeface="Arial"/>
              <a:sym typeface="Arial"/>
            </a:endParaRPr>
          </a:p>
        </p:txBody>
      </p:sp>
      <p:sp>
        <p:nvSpPr>
          <p:cNvPr id="366" name="Shape 366"/>
          <p:cNvSpPr txBox="1">
            <a:spLocks noGrp="1"/>
          </p:cNvSpPr>
          <p:nvPr>
            <p:ph idx="1"/>
          </p:nvPr>
        </p:nvSpPr>
        <p:spPr>
          <a:xfrm>
            <a:off x="323850" y="1167721"/>
            <a:ext cx="8506200" cy="497900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800100" indent="-457200">
              <a:spcBef>
                <a:spcPts val="0"/>
              </a:spcBef>
              <a:buSzPct val="100000"/>
            </a:pPr>
            <a:r>
              <a:rPr lang="en-US" sz="2800" b="1" dirty="0" smtClean="0">
                <a:latin typeface="+mj-lt"/>
                <a:ea typeface="Arial"/>
                <a:cs typeface="Arial"/>
                <a:sym typeface="Arial"/>
              </a:rPr>
              <a:t>James </a:t>
            </a:r>
            <a:r>
              <a:rPr lang="en-US" sz="2800" b="1" dirty="0" err="1" smtClean="0">
                <a:latin typeface="+mj-lt"/>
                <a:ea typeface="Arial"/>
                <a:cs typeface="Arial"/>
                <a:sym typeface="Arial"/>
              </a:rPr>
              <a:t>Pao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, “</a:t>
            </a:r>
            <a:r>
              <a:rPr lang="en-US" sz="2800" b="0" i="1" dirty="0" smtClean="0">
                <a:latin typeface="+mj-lt"/>
                <a:ea typeface="Arial"/>
                <a:cs typeface="Arial"/>
                <a:sym typeface="Arial"/>
              </a:rPr>
              <a:t>Emotion Detection Through Facial Feature Recognition”</a:t>
            </a:r>
          </a:p>
          <a:p>
            <a:pPr marL="800100" indent="-457200">
              <a:spcBef>
                <a:spcPts val="0"/>
              </a:spcBef>
              <a:buSzPct val="100000"/>
            </a:pPr>
            <a:r>
              <a:rPr lang="en-US" sz="2800" b="1" dirty="0" err="1" smtClean="0">
                <a:latin typeface="+mj-lt"/>
                <a:ea typeface="Arial"/>
                <a:cs typeface="Arial"/>
                <a:sym typeface="Arial"/>
              </a:rPr>
              <a:t>Prof.Lokesh</a:t>
            </a:r>
            <a:r>
              <a:rPr lang="en-US" sz="2800" b="1" dirty="0" smtClean="0">
                <a:latin typeface="+mj-lt"/>
                <a:ea typeface="Arial"/>
                <a:cs typeface="Arial"/>
                <a:sym typeface="Arial"/>
              </a:rPr>
              <a:t> Singh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, “</a:t>
            </a:r>
            <a:r>
              <a:rPr lang="en-US" sz="2800" i="1" dirty="0" smtClean="0">
                <a:latin typeface="+mj-lt"/>
                <a:ea typeface="Arial"/>
                <a:cs typeface="Arial"/>
                <a:sym typeface="Arial"/>
              </a:rPr>
              <a:t>A</a:t>
            </a:r>
            <a:r>
              <a:rPr lang="en-US" sz="2800" b="0" i="1" dirty="0" smtClean="0">
                <a:latin typeface="+mj-lt"/>
                <a:ea typeface="Arial"/>
                <a:cs typeface="Arial"/>
                <a:sym typeface="Arial"/>
              </a:rPr>
              <a:t>utomatic Emotion Recognition Using Facial Expression, Monika Dubey”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</a:p>
          <a:p>
            <a:pPr marL="800100" indent="-457200">
              <a:spcBef>
                <a:spcPts val="0"/>
              </a:spcBef>
              <a:buSzPct val="100000"/>
            </a:pPr>
            <a:r>
              <a:rPr lang="en-US" sz="2800" b="1" dirty="0" smtClean="0">
                <a:latin typeface="+mj-lt"/>
                <a:ea typeface="Arial"/>
                <a:cs typeface="Arial"/>
                <a:sym typeface="Arial"/>
              </a:rPr>
              <a:t>N </a:t>
            </a:r>
            <a:r>
              <a:rPr lang="en-US" sz="2800" b="1" dirty="0" err="1" smtClean="0">
                <a:latin typeface="+mj-lt"/>
                <a:ea typeface="Arial"/>
                <a:cs typeface="Arial"/>
                <a:sym typeface="Arial"/>
              </a:rPr>
              <a:t>Dharmesh</a:t>
            </a:r>
            <a:r>
              <a:rPr lang="en-US" sz="2800" b="1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et al., </a:t>
            </a:r>
            <a:r>
              <a:rPr lang="en-US" sz="2800" i="1" dirty="0" smtClean="0">
                <a:latin typeface="+mj-lt"/>
                <a:ea typeface="Arial"/>
                <a:cs typeface="Arial"/>
                <a:sym typeface="Arial"/>
              </a:rPr>
              <a:t>“Emotion Detection: A Feature Analysis”</a:t>
            </a:r>
          </a:p>
          <a:p>
            <a:pPr marL="800100" indent="-457200">
              <a:spcBef>
                <a:spcPts val="0"/>
              </a:spcBef>
              <a:buSzPct val="100000"/>
            </a:pPr>
            <a:r>
              <a:rPr lang="en-US" sz="2800" b="1" dirty="0" err="1" smtClean="0">
                <a:latin typeface="+mj-lt"/>
                <a:ea typeface="Arial"/>
                <a:cs typeface="Arial"/>
                <a:sym typeface="Arial"/>
              </a:rPr>
              <a:t>Ajit</a:t>
            </a:r>
            <a:r>
              <a:rPr lang="en-US" sz="2800" b="1" dirty="0" smtClean="0">
                <a:latin typeface="+mj-lt"/>
                <a:ea typeface="Arial"/>
                <a:cs typeface="Arial"/>
                <a:sym typeface="Arial"/>
              </a:rPr>
              <a:t> P. </a:t>
            </a:r>
            <a:r>
              <a:rPr lang="en-US" sz="2800" b="1" dirty="0" err="1" smtClean="0">
                <a:latin typeface="+mj-lt"/>
                <a:ea typeface="Arial"/>
                <a:cs typeface="Arial"/>
                <a:sym typeface="Arial"/>
              </a:rPr>
              <a:t>Gosavi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et al., </a:t>
            </a:r>
            <a:r>
              <a:rPr lang="en-US" sz="2800" i="1" dirty="0" smtClean="0">
                <a:latin typeface="+mj-lt"/>
                <a:ea typeface="Arial"/>
                <a:cs typeface="Arial"/>
                <a:sym typeface="Arial"/>
              </a:rPr>
              <a:t>“Facial Emotion Recognition Using Principal Component Analysis”</a:t>
            </a:r>
            <a:endParaRPr lang="en-US" sz="2800" i="1" dirty="0" smtClean="0">
              <a:latin typeface="+mj-lt"/>
              <a:ea typeface="Arial"/>
              <a:cs typeface="Arial"/>
              <a:sym typeface="Arial"/>
            </a:endParaRPr>
          </a:p>
          <a:p>
            <a:pPr marL="800100" indent="-457200">
              <a:spcBef>
                <a:spcPts val="0"/>
              </a:spcBef>
              <a:buSzPct val="100000"/>
            </a:pPr>
            <a:r>
              <a:rPr lang="en-US" sz="2800" b="1" dirty="0" err="1" smtClean="0">
                <a:latin typeface="+mj-lt"/>
                <a:ea typeface="Arial"/>
                <a:cs typeface="Arial"/>
                <a:sym typeface="Arial"/>
              </a:rPr>
              <a:t>Binh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et al., “</a:t>
            </a:r>
            <a:r>
              <a:rPr lang="en-US" sz="2800" i="1" dirty="0" smtClean="0">
                <a:latin typeface="+mj-lt"/>
                <a:ea typeface="Arial"/>
                <a:cs typeface="Arial"/>
                <a:sym typeface="Arial"/>
              </a:rPr>
              <a:t>An </a:t>
            </a:r>
            <a:r>
              <a:rPr lang="en-US" sz="2800" i="1" dirty="0">
                <a:latin typeface="+mj-lt"/>
                <a:ea typeface="Arial"/>
                <a:cs typeface="Arial"/>
                <a:sym typeface="Arial"/>
              </a:rPr>
              <a:t>Efficient Real-Time Emotion Detection Using Camera and Facial </a:t>
            </a:r>
            <a:r>
              <a:rPr lang="en-US" sz="2800" i="1" dirty="0" smtClean="0">
                <a:latin typeface="+mj-lt"/>
                <a:ea typeface="Arial"/>
                <a:cs typeface="Arial"/>
                <a:sym typeface="Arial"/>
              </a:rPr>
              <a:t>Landmark”</a:t>
            </a:r>
          </a:p>
          <a:p>
            <a:pPr marL="800100" indent="-457200">
              <a:spcBef>
                <a:spcPts val="0"/>
              </a:spcBef>
              <a:buSzPct val="100000"/>
            </a:pPr>
            <a:r>
              <a:rPr lang="en-US" sz="2800" b="1" i="1" dirty="0" err="1" smtClean="0">
                <a:latin typeface="+mj-lt"/>
                <a:ea typeface="Arial"/>
                <a:cs typeface="Arial"/>
                <a:sym typeface="Arial"/>
              </a:rPr>
              <a:t>Anh</a:t>
            </a:r>
            <a:r>
              <a:rPr lang="en-US" sz="2800" b="1" i="1" dirty="0" smtClean="0">
                <a:latin typeface="+mj-lt"/>
                <a:ea typeface="Arial"/>
                <a:cs typeface="Arial"/>
                <a:sym typeface="Arial"/>
              </a:rPr>
              <a:t> Vo</a:t>
            </a:r>
            <a:r>
              <a:rPr lang="en-US" sz="2800" i="1" dirty="0" smtClean="0">
                <a:latin typeface="+mj-lt"/>
                <a:ea typeface="Arial"/>
                <a:cs typeface="Arial"/>
                <a:sym typeface="Arial"/>
              </a:rPr>
              <a:t> et al., “Facial Expression Recognition Using Pyramid Local Phase Quantization Descriptor”</a:t>
            </a:r>
            <a:endParaRPr lang="en-US" sz="280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65" name="Shape 365"/>
          <p:cNvSpPr txBox="1"/>
          <p:nvPr/>
        </p:nvSpPr>
        <p:spPr>
          <a:xfrm>
            <a:off x="3276600" y="6537325"/>
            <a:ext cx="2133600" cy="320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lang="en-US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07009" y="-1830"/>
            <a:ext cx="18369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>
                <a:latin typeface="+mj-lt"/>
              </a:rPr>
              <a:t>Cơ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sở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thực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tiễn</a:t>
            </a:r>
            <a:endParaRPr lang="en-US" dirty="0" smtClean="0">
              <a:latin typeface="+mj-lt"/>
            </a:endParaRPr>
          </a:p>
          <a:p>
            <a:pPr lvl="3" algn="r"/>
            <a:r>
              <a:rPr lang="en-US" b="1" dirty="0">
                <a:latin typeface="+mj-lt"/>
              </a:rPr>
              <a:t> </a:t>
            </a:r>
            <a:r>
              <a:rPr lang="en-US" b="1" dirty="0" smtClean="0">
                <a:latin typeface="+mj-lt"/>
              </a:rPr>
              <a:t>   </a:t>
            </a:r>
            <a:r>
              <a:rPr lang="en-US" sz="1200" dirty="0" err="1" smtClean="0">
                <a:latin typeface="+mj-lt"/>
              </a:rPr>
              <a:t>Các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loại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cảm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xúc</a:t>
            </a:r>
            <a:endParaRPr lang="en-US" sz="1200" dirty="0" smtClean="0">
              <a:latin typeface="+mj-lt"/>
            </a:endParaRPr>
          </a:p>
          <a:p>
            <a:pPr lvl="3" algn="r"/>
            <a:r>
              <a:rPr lang="en-US" sz="1200" dirty="0" smtClean="0">
                <a:latin typeface="+mj-lt"/>
              </a:rPr>
              <a:t>    </a:t>
            </a:r>
            <a:r>
              <a:rPr lang="en-US" sz="1200" dirty="0" err="1" smtClean="0">
                <a:latin typeface="+mj-lt"/>
              </a:rPr>
              <a:t>Các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phương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pháp</a:t>
            </a:r>
            <a:endParaRPr lang="en-US" sz="1200" dirty="0" smtClean="0">
              <a:latin typeface="+mj-lt"/>
            </a:endParaRPr>
          </a:p>
          <a:p>
            <a:pPr lvl="3" algn="r"/>
            <a:r>
              <a:rPr lang="en-US" sz="1200" dirty="0" smtClean="0">
                <a:latin typeface="+mj-lt"/>
              </a:rPr>
              <a:t>    </a:t>
            </a:r>
            <a:r>
              <a:rPr lang="en-US" sz="1200" b="1" dirty="0" err="1" smtClean="0">
                <a:latin typeface="+mj-lt"/>
              </a:rPr>
              <a:t>Lịch</a:t>
            </a:r>
            <a:r>
              <a:rPr lang="en-US" sz="1200" b="1" dirty="0" smtClean="0">
                <a:latin typeface="+mj-lt"/>
              </a:rPr>
              <a:t> </a:t>
            </a:r>
            <a:r>
              <a:rPr lang="en-US" sz="1200" b="1" dirty="0" err="1" smtClean="0">
                <a:latin typeface="+mj-lt"/>
              </a:rPr>
              <a:t>sử</a:t>
            </a:r>
            <a:r>
              <a:rPr lang="en-US" sz="1200" b="1" dirty="0" smtClean="0">
                <a:latin typeface="+mj-lt"/>
              </a:rPr>
              <a:t> </a:t>
            </a:r>
            <a:r>
              <a:rPr lang="en-US" sz="1200" b="1" dirty="0" err="1" smtClean="0">
                <a:latin typeface="+mj-lt"/>
              </a:rPr>
              <a:t>giải</a:t>
            </a:r>
            <a:r>
              <a:rPr lang="en-US" sz="1200" b="1" dirty="0" smtClean="0">
                <a:latin typeface="+mj-lt"/>
              </a:rPr>
              <a:t> </a:t>
            </a:r>
            <a:r>
              <a:rPr lang="en-US" sz="1200" b="1" dirty="0" err="1" smtClean="0">
                <a:latin typeface="+mj-lt"/>
              </a:rPr>
              <a:t>quyết</a:t>
            </a:r>
            <a:endParaRPr lang="en-US" sz="1200" b="1" dirty="0" smtClean="0">
              <a:latin typeface="+mj-lt"/>
            </a:endParaRPr>
          </a:p>
          <a:p>
            <a:pPr lvl="3" algn="r"/>
            <a:r>
              <a:rPr lang="en-US" sz="1200" dirty="0" smtClean="0">
                <a:latin typeface="+mj-lt"/>
              </a:rPr>
              <a:t>    </a:t>
            </a:r>
            <a:r>
              <a:rPr lang="en-US" sz="1200" dirty="0" err="1" smtClean="0">
                <a:latin typeface="+mj-lt"/>
              </a:rPr>
              <a:t>Tính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cấp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thiết</a:t>
            </a:r>
            <a:endParaRPr lang="en-US" sz="1200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>
            <a:spLocks noGrp="1"/>
          </p:cNvSpPr>
          <p:nvPr>
            <p:ph type="title"/>
          </p:nvPr>
        </p:nvSpPr>
        <p:spPr>
          <a:xfrm>
            <a:off x="457200" y="-23802"/>
            <a:ext cx="7426712" cy="8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476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dirty="0" err="1" smtClean="0">
                <a:ea typeface="Arial"/>
                <a:cs typeface="Arial"/>
                <a:sym typeface="Arial"/>
              </a:rPr>
              <a:t>Tính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Cấp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>
                <a:ea typeface="Arial"/>
                <a:cs typeface="Arial"/>
                <a:sym typeface="Arial"/>
              </a:rPr>
              <a:t>T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hiết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>
                <a:ea typeface="Arial"/>
                <a:cs typeface="Arial"/>
                <a:sym typeface="Arial"/>
              </a:rPr>
              <a:t>C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ủa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Đề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>
                <a:ea typeface="Arial"/>
                <a:cs typeface="Arial"/>
                <a:sym typeface="Arial"/>
              </a:rPr>
              <a:t>T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ài</a:t>
            </a:r>
            <a:endParaRPr lang="en-US" sz="3200" b="1" dirty="0">
              <a:ea typeface="Arial"/>
              <a:cs typeface="Arial"/>
              <a:sym typeface="Arial"/>
            </a:endParaRPr>
          </a:p>
        </p:txBody>
      </p:sp>
      <p:sp>
        <p:nvSpPr>
          <p:cNvPr id="349" name="Shape 349"/>
          <p:cNvSpPr txBox="1">
            <a:spLocks noGrp="1"/>
          </p:cNvSpPr>
          <p:nvPr>
            <p:ph idx="1"/>
          </p:nvPr>
        </p:nvSpPr>
        <p:spPr>
          <a:xfrm>
            <a:off x="323850" y="1167721"/>
            <a:ext cx="8506200" cy="497900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800100" lvl="0" indent="-457200" rtl="0">
              <a:spcBef>
                <a:spcPts val="0"/>
              </a:spcBef>
              <a:buSzPct val="100000"/>
            </a:pP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Có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tính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khoa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học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và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thực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tiễn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cao</a:t>
            </a:r>
            <a:endParaRPr lang="en-US" sz="2800" dirty="0" smtClean="0">
              <a:latin typeface="+mj-lt"/>
              <a:ea typeface="Arial"/>
              <a:cs typeface="Arial"/>
              <a:sym typeface="Arial"/>
            </a:endParaRPr>
          </a:p>
          <a:p>
            <a:pPr marL="800100" lvl="0" indent="-457200" rtl="0">
              <a:spcBef>
                <a:spcPts val="0"/>
              </a:spcBef>
              <a:buSzPct val="100000"/>
            </a:pP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Cải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thiện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độ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chính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xác</a:t>
            </a:r>
          </a:p>
          <a:p>
            <a:pPr marL="800100" lvl="0" indent="-457200" rtl="0">
              <a:spcBef>
                <a:spcPts val="0"/>
              </a:spcBef>
              <a:buSzPct val="100000"/>
            </a:pP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Thực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nghiệm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phương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pháp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mới</a:t>
            </a:r>
            <a:endParaRPr lang="en-US" sz="2800" dirty="0" smtClean="0">
              <a:latin typeface="+mj-lt"/>
              <a:ea typeface="Arial"/>
              <a:cs typeface="Arial"/>
              <a:sym typeface="Arial"/>
            </a:endParaRPr>
          </a:p>
          <a:p>
            <a:pPr marL="800100" lvl="0" indent="-457200" rtl="0">
              <a:spcBef>
                <a:spcPts val="0"/>
              </a:spcBef>
              <a:buSzPct val="100000"/>
            </a:pP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Nền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tảng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cốt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lõi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cho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ứng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dụng</a:t>
            </a:r>
            <a:endParaRPr lang="en-US" sz="2800" dirty="0" smtClean="0">
              <a:latin typeface="+mj-lt"/>
              <a:ea typeface="Arial"/>
              <a:cs typeface="Arial"/>
              <a:sym typeface="Arial"/>
            </a:endParaRPr>
          </a:p>
          <a:p>
            <a:pPr marL="800100" lvl="0" indent="-457200" rtl="0">
              <a:spcBef>
                <a:spcPts val="0"/>
              </a:spcBef>
              <a:buSzPct val="100000"/>
            </a:pP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Hiểu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con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người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cần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gì</a:t>
            </a:r>
            <a:endParaRPr lang="en-US" sz="2800" dirty="0" smtClean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51" name="Shape 351"/>
          <p:cNvSpPr txBox="1"/>
          <p:nvPr/>
        </p:nvSpPr>
        <p:spPr>
          <a:xfrm>
            <a:off x="3276600" y="6537325"/>
            <a:ext cx="2133600" cy="320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lang="en-US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07009" y="-1830"/>
            <a:ext cx="18369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>
                <a:latin typeface="+mj-lt"/>
              </a:rPr>
              <a:t>Cơ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sở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thực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tiễn</a:t>
            </a:r>
            <a:endParaRPr lang="en-US" dirty="0" smtClean="0">
              <a:latin typeface="+mj-lt"/>
            </a:endParaRPr>
          </a:p>
          <a:p>
            <a:pPr lvl="3" algn="r"/>
            <a:r>
              <a:rPr lang="en-US" b="1" dirty="0">
                <a:latin typeface="+mj-lt"/>
              </a:rPr>
              <a:t> </a:t>
            </a:r>
            <a:r>
              <a:rPr lang="en-US" b="1" dirty="0" smtClean="0">
                <a:latin typeface="+mj-lt"/>
              </a:rPr>
              <a:t>   </a:t>
            </a:r>
            <a:r>
              <a:rPr lang="en-US" sz="1200" dirty="0" err="1" smtClean="0">
                <a:latin typeface="+mj-lt"/>
              </a:rPr>
              <a:t>Các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loại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cảm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xúc</a:t>
            </a:r>
            <a:endParaRPr lang="en-US" sz="1200" dirty="0" smtClean="0">
              <a:latin typeface="+mj-lt"/>
            </a:endParaRPr>
          </a:p>
          <a:p>
            <a:pPr lvl="3" algn="r"/>
            <a:r>
              <a:rPr lang="en-US" sz="1200" dirty="0" smtClean="0">
                <a:latin typeface="+mj-lt"/>
              </a:rPr>
              <a:t>    </a:t>
            </a:r>
            <a:r>
              <a:rPr lang="en-US" sz="1200" dirty="0" err="1" smtClean="0">
                <a:latin typeface="+mj-lt"/>
              </a:rPr>
              <a:t>Các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phương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pháp</a:t>
            </a:r>
            <a:endParaRPr lang="en-US" sz="1200" dirty="0" smtClean="0">
              <a:latin typeface="+mj-lt"/>
            </a:endParaRPr>
          </a:p>
          <a:p>
            <a:pPr lvl="3" algn="r"/>
            <a:r>
              <a:rPr lang="en-US" sz="1200" dirty="0" smtClean="0">
                <a:latin typeface="+mj-lt"/>
              </a:rPr>
              <a:t>    </a:t>
            </a:r>
            <a:r>
              <a:rPr lang="en-US" sz="1200" dirty="0" err="1" smtClean="0">
                <a:latin typeface="+mj-lt"/>
              </a:rPr>
              <a:t>Lịch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sử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giải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quyết</a:t>
            </a:r>
            <a:endParaRPr lang="en-US" sz="1200" dirty="0" smtClean="0">
              <a:latin typeface="+mj-lt"/>
            </a:endParaRPr>
          </a:p>
          <a:p>
            <a:pPr lvl="3" algn="r"/>
            <a:r>
              <a:rPr lang="en-US" sz="1200" dirty="0" smtClean="0">
                <a:latin typeface="+mj-lt"/>
              </a:rPr>
              <a:t>    </a:t>
            </a:r>
            <a:r>
              <a:rPr lang="en-US" sz="1200" b="1" dirty="0" err="1" smtClean="0">
                <a:latin typeface="+mj-lt"/>
              </a:rPr>
              <a:t>Tính</a:t>
            </a:r>
            <a:r>
              <a:rPr lang="en-US" sz="1200" b="1" dirty="0" smtClean="0">
                <a:latin typeface="+mj-lt"/>
              </a:rPr>
              <a:t> </a:t>
            </a:r>
            <a:r>
              <a:rPr lang="en-US" sz="1200" b="1" dirty="0" err="1" smtClean="0">
                <a:latin typeface="+mj-lt"/>
              </a:rPr>
              <a:t>cấp</a:t>
            </a:r>
            <a:r>
              <a:rPr lang="en-US" sz="1200" b="1" dirty="0" smtClean="0">
                <a:latin typeface="+mj-lt"/>
              </a:rPr>
              <a:t> </a:t>
            </a:r>
            <a:r>
              <a:rPr lang="en-US" sz="1200" b="1" dirty="0" err="1" smtClean="0">
                <a:latin typeface="+mj-lt"/>
              </a:rPr>
              <a:t>thiết</a:t>
            </a:r>
            <a:endParaRPr lang="en-US" sz="1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4875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/>
        </p:nvSpPr>
        <p:spPr>
          <a:xfrm>
            <a:off x="3276600" y="6537325"/>
            <a:ext cx="2133600" cy="320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 lang="en-US"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457200" y="-146049"/>
            <a:ext cx="8229600" cy="105171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63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i="0" u="none" strike="noStrike" cap="none" dirty="0" err="1" smtClean="0">
                <a:ea typeface="Arial"/>
                <a:cs typeface="Arial"/>
                <a:sym typeface="Arial"/>
              </a:rPr>
              <a:t>Cơ</a:t>
            </a:r>
            <a:r>
              <a:rPr lang="en-US" sz="3200" b="1" i="0" u="none" strike="noStrike" cap="none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i="0" u="none" strike="noStrike" cap="none" dirty="0" err="1" smtClean="0">
                <a:ea typeface="Arial"/>
                <a:cs typeface="Arial"/>
                <a:sym typeface="Arial"/>
              </a:rPr>
              <a:t>Sở</a:t>
            </a:r>
            <a:r>
              <a:rPr lang="en-US" sz="3200" b="1" i="0" u="none" strike="noStrike" cap="none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i="0" u="none" strike="noStrike" cap="none" dirty="0" err="1" smtClean="0">
                <a:ea typeface="Arial"/>
                <a:cs typeface="Arial"/>
                <a:sym typeface="Arial"/>
              </a:rPr>
              <a:t>Khoa</a:t>
            </a:r>
            <a:r>
              <a:rPr lang="en-US" sz="3200" b="1" i="0" u="none" strike="noStrike" cap="none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i="0" u="none" strike="noStrike" cap="none" dirty="0" err="1" smtClean="0">
                <a:ea typeface="Arial"/>
                <a:cs typeface="Arial"/>
                <a:sym typeface="Arial"/>
              </a:rPr>
              <a:t>Học</a:t>
            </a:r>
            <a:endParaRPr lang="en-US" sz="3200" b="1" i="0" u="none" strike="noStrike" cap="none" dirty="0">
              <a:ea typeface="Arial"/>
              <a:cs typeface="Arial"/>
              <a:sym typeface="Arial"/>
            </a:endParaRPr>
          </a:p>
        </p:txBody>
      </p:sp>
      <p:sp>
        <p:nvSpPr>
          <p:cNvPr id="227" name="Shape 227"/>
          <p:cNvSpPr txBox="1"/>
          <p:nvPr/>
        </p:nvSpPr>
        <p:spPr>
          <a:xfrm>
            <a:off x="1662112" y="722312"/>
            <a:ext cx="184150" cy="3667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8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Shape 228"/>
          <p:cNvSpPr/>
          <p:nvPr/>
        </p:nvSpPr>
        <p:spPr>
          <a:xfrm rot="5400000">
            <a:off x="-2605087" y="1042987"/>
            <a:ext cx="5156200" cy="5168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794" y="59116"/>
                </a:moveTo>
                <a:cubicBezTo>
                  <a:pt x="2277" y="27311"/>
                  <a:pt x="28194" y="1783"/>
                  <a:pt x="60000" y="1788"/>
                </a:cubicBezTo>
                <a:cubicBezTo>
                  <a:pt x="91800" y="1788"/>
                  <a:pt x="117716" y="27311"/>
                  <a:pt x="118200" y="59116"/>
                </a:cubicBezTo>
                <a:lnTo>
                  <a:pt x="119988" y="59088"/>
                </a:lnTo>
                <a:cubicBezTo>
                  <a:pt x="119494" y="26311"/>
                  <a:pt x="92777" y="-5"/>
                  <a:pt x="59994" y="0"/>
                </a:cubicBezTo>
                <a:cubicBezTo>
                  <a:pt x="27216" y="0"/>
                  <a:pt x="500" y="26311"/>
                  <a:pt x="5" y="59088"/>
                </a:cubicBezTo>
                <a:lnTo>
                  <a:pt x="1794" y="59116"/>
                </a:lnTo>
                <a:close/>
              </a:path>
            </a:pathLst>
          </a:custGeom>
          <a:gradFill>
            <a:gsLst>
              <a:gs pos="0">
                <a:srgbClr val="DCDCDC"/>
              </a:gs>
              <a:gs pos="50000">
                <a:schemeClr val="lt2"/>
              </a:gs>
              <a:gs pos="100000">
                <a:srgbClr val="DCDCDC"/>
              </a:gs>
            </a:gsLst>
            <a:lin ang="0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Shape 229"/>
          <p:cNvSpPr txBox="1"/>
          <p:nvPr/>
        </p:nvSpPr>
        <p:spPr>
          <a:xfrm rot="10800000">
            <a:off x="-2611425" y="1049325"/>
            <a:ext cx="5168900" cy="515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8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Shape 230"/>
          <p:cNvSpPr/>
          <p:nvPr/>
        </p:nvSpPr>
        <p:spPr>
          <a:xfrm rot="5400000" flipH="1">
            <a:off x="-2112168" y="1616868"/>
            <a:ext cx="4191000" cy="40719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688" y="60000"/>
                </a:moveTo>
                <a:cubicBezTo>
                  <a:pt x="59688" y="59827"/>
                  <a:pt x="59827" y="59688"/>
                  <a:pt x="60000" y="59688"/>
                </a:cubicBezTo>
                <a:cubicBezTo>
                  <a:pt x="60166" y="59683"/>
                  <a:pt x="60305" y="59827"/>
                  <a:pt x="60311" y="59994"/>
                </a:cubicBezTo>
                <a:lnTo>
                  <a:pt x="120000" y="60000"/>
                </a:lnTo>
                <a:cubicBezTo>
                  <a:pt x="120000" y="26861"/>
                  <a:pt x="93133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lnTo>
                  <a:pt x="59688" y="6000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1338378" y="1109534"/>
            <a:ext cx="4828169" cy="430200"/>
          </a:xfrm>
          <a:prstGeom prst="roundRect">
            <a:avLst>
              <a:gd name="adj" fmla="val 10800"/>
            </a:avLst>
          </a:pr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31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lang="en-US" sz="2400" b="1" i="1" u="none" strike="noStrike" cap="none" dirty="0">
                <a:solidFill>
                  <a:schemeClr val="tx1"/>
                </a:solidFill>
                <a:latin typeface="+mj-lt"/>
              </a:rPr>
              <a:t>PCA – Principal Component Analysis </a:t>
            </a:r>
          </a:p>
        </p:txBody>
      </p:sp>
      <p:grpSp>
        <p:nvGrpSpPr>
          <p:cNvPr id="234" name="Shape 234"/>
          <p:cNvGrpSpPr/>
          <p:nvPr/>
        </p:nvGrpSpPr>
        <p:grpSpPr>
          <a:xfrm>
            <a:off x="973137" y="1130300"/>
            <a:ext cx="381000" cy="381000"/>
            <a:chOff x="3298825" y="2667000"/>
            <a:chExt cx="2563812" cy="2563812"/>
          </a:xfrm>
        </p:grpSpPr>
        <p:sp>
          <p:nvSpPr>
            <p:cNvPr id="235" name="Shape 235"/>
            <p:cNvSpPr/>
            <p:nvPr/>
          </p:nvSpPr>
          <p:spPr>
            <a:xfrm>
              <a:off x="3298825" y="2667000"/>
              <a:ext cx="2563812" cy="2563812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Shape 236"/>
            <p:cNvSpPr/>
            <p:nvPr/>
          </p:nvSpPr>
          <p:spPr>
            <a:xfrm>
              <a:off x="3444875" y="2811462"/>
              <a:ext cx="2270125" cy="2270125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Shape 237"/>
            <p:cNvSpPr/>
            <p:nvPr/>
          </p:nvSpPr>
          <p:spPr>
            <a:xfrm>
              <a:off x="3576637" y="2944812"/>
              <a:ext cx="2008187" cy="2008187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Shape 238"/>
            <p:cNvSpPr/>
            <p:nvPr/>
          </p:nvSpPr>
          <p:spPr>
            <a:xfrm>
              <a:off x="3578225" y="2946400"/>
              <a:ext cx="2003425" cy="2006600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Shape 239"/>
            <p:cNvSpPr/>
            <p:nvPr/>
          </p:nvSpPr>
          <p:spPr>
            <a:xfrm>
              <a:off x="3705225" y="3073400"/>
              <a:ext cx="1741487" cy="1752600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Shape 240"/>
            <p:cNvSpPr/>
            <p:nvPr/>
          </p:nvSpPr>
          <p:spPr>
            <a:xfrm>
              <a:off x="3709987" y="3078162"/>
              <a:ext cx="1739900" cy="1743075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1" name="Shape 241"/>
          <p:cNvGrpSpPr/>
          <p:nvPr/>
        </p:nvGrpSpPr>
        <p:grpSpPr>
          <a:xfrm>
            <a:off x="1816100" y="1844675"/>
            <a:ext cx="381000" cy="381000"/>
            <a:chOff x="3298825" y="2667000"/>
            <a:chExt cx="2563812" cy="2563812"/>
          </a:xfrm>
        </p:grpSpPr>
        <p:sp>
          <p:nvSpPr>
            <p:cNvPr id="242" name="Shape 242"/>
            <p:cNvSpPr/>
            <p:nvPr/>
          </p:nvSpPr>
          <p:spPr>
            <a:xfrm>
              <a:off x="3298825" y="2667000"/>
              <a:ext cx="2563812" cy="2563812"/>
            </a:xfrm>
            <a:prstGeom prst="ellipse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Shape 243"/>
            <p:cNvSpPr/>
            <p:nvPr/>
          </p:nvSpPr>
          <p:spPr>
            <a:xfrm>
              <a:off x="3444875" y="2811462"/>
              <a:ext cx="2270125" cy="2270125"/>
            </a:xfrm>
            <a:prstGeom prst="ellipse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Shape 244"/>
            <p:cNvSpPr/>
            <p:nvPr/>
          </p:nvSpPr>
          <p:spPr>
            <a:xfrm>
              <a:off x="3576637" y="2944812"/>
              <a:ext cx="2008187" cy="2008187"/>
            </a:xfrm>
            <a:prstGeom prst="ellipse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Shape 245"/>
            <p:cNvSpPr/>
            <p:nvPr/>
          </p:nvSpPr>
          <p:spPr>
            <a:xfrm>
              <a:off x="3578225" y="2946400"/>
              <a:ext cx="2003425" cy="2006600"/>
            </a:xfrm>
            <a:prstGeom prst="ellipse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Shape 246"/>
            <p:cNvSpPr/>
            <p:nvPr/>
          </p:nvSpPr>
          <p:spPr>
            <a:xfrm>
              <a:off x="3705225" y="3073400"/>
              <a:ext cx="1741487" cy="1752600"/>
            </a:xfrm>
            <a:prstGeom prst="ellipse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Shape 247"/>
            <p:cNvSpPr/>
            <p:nvPr/>
          </p:nvSpPr>
          <p:spPr>
            <a:xfrm>
              <a:off x="3709987" y="3078162"/>
              <a:ext cx="1739900" cy="1743075"/>
            </a:xfrm>
            <a:prstGeom prst="ellipse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8" name="Shape 248"/>
          <p:cNvGrpSpPr/>
          <p:nvPr/>
        </p:nvGrpSpPr>
        <p:grpSpPr>
          <a:xfrm>
            <a:off x="2206625" y="2616200"/>
            <a:ext cx="381000" cy="381000"/>
            <a:chOff x="3298825" y="2667000"/>
            <a:chExt cx="2563812" cy="2563812"/>
          </a:xfrm>
        </p:grpSpPr>
        <p:sp>
          <p:nvSpPr>
            <p:cNvPr id="249" name="Shape 249"/>
            <p:cNvSpPr/>
            <p:nvPr/>
          </p:nvSpPr>
          <p:spPr>
            <a:xfrm>
              <a:off x="3298825" y="2667000"/>
              <a:ext cx="2563812" cy="2563812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Shape 250"/>
            <p:cNvSpPr/>
            <p:nvPr/>
          </p:nvSpPr>
          <p:spPr>
            <a:xfrm>
              <a:off x="3444875" y="2811462"/>
              <a:ext cx="2270125" cy="2270125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Shape 251"/>
            <p:cNvSpPr/>
            <p:nvPr/>
          </p:nvSpPr>
          <p:spPr>
            <a:xfrm>
              <a:off x="3576637" y="2944812"/>
              <a:ext cx="2008187" cy="2008187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Shape 252"/>
            <p:cNvSpPr/>
            <p:nvPr/>
          </p:nvSpPr>
          <p:spPr>
            <a:xfrm>
              <a:off x="3578225" y="2946400"/>
              <a:ext cx="2003425" cy="2006600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Shape 253"/>
            <p:cNvSpPr/>
            <p:nvPr/>
          </p:nvSpPr>
          <p:spPr>
            <a:xfrm>
              <a:off x="3705225" y="3073400"/>
              <a:ext cx="1741487" cy="1752600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Shape 254"/>
            <p:cNvSpPr/>
            <p:nvPr/>
          </p:nvSpPr>
          <p:spPr>
            <a:xfrm>
              <a:off x="3709987" y="3078162"/>
              <a:ext cx="1739900" cy="1743075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5" name="Shape 255"/>
          <p:cNvGrpSpPr/>
          <p:nvPr/>
        </p:nvGrpSpPr>
        <p:grpSpPr>
          <a:xfrm>
            <a:off x="2339975" y="3454400"/>
            <a:ext cx="404812" cy="381000"/>
            <a:chOff x="3298825" y="2667000"/>
            <a:chExt cx="2563812" cy="2563812"/>
          </a:xfrm>
        </p:grpSpPr>
        <p:sp>
          <p:nvSpPr>
            <p:cNvPr id="256" name="Shape 256"/>
            <p:cNvSpPr/>
            <p:nvPr/>
          </p:nvSpPr>
          <p:spPr>
            <a:xfrm>
              <a:off x="3298825" y="2667000"/>
              <a:ext cx="2563812" cy="2563812"/>
            </a:xfrm>
            <a:prstGeom prst="ellips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Shape 257"/>
            <p:cNvSpPr/>
            <p:nvPr/>
          </p:nvSpPr>
          <p:spPr>
            <a:xfrm>
              <a:off x="3444875" y="2811462"/>
              <a:ext cx="2270125" cy="2270125"/>
            </a:xfrm>
            <a:prstGeom prst="ellips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Shape 258"/>
            <p:cNvSpPr/>
            <p:nvPr/>
          </p:nvSpPr>
          <p:spPr>
            <a:xfrm>
              <a:off x="3579812" y="2944812"/>
              <a:ext cx="2000250" cy="2008187"/>
            </a:xfrm>
            <a:prstGeom prst="ellips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Shape 259"/>
            <p:cNvSpPr/>
            <p:nvPr/>
          </p:nvSpPr>
          <p:spPr>
            <a:xfrm>
              <a:off x="3578225" y="2946400"/>
              <a:ext cx="2003425" cy="2006600"/>
            </a:xfrm>
            <a:prstGeom prst="ellips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Shape 260"/>
            <p:cNvSpPr/>
            <p:nvPr/>
          </p:nvSpPr>
          <p:spPr>
            <a:xfrm>
              <a:off x="3700462" y="3073400"/>
              <a:ext cx="1749425" cy="1752600"/>
            </a:xfrm>
            <a:prstGeom prst="ellips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Shape 261"/>
            <p:cNvSpPr/>
            <p:nvPr/>
          </p:nvSpPr>
          <p:spPr>
            <a:xfrm>
              <a:off x="3709987" y="3078162"/>
              <a:ext cx="1739900" cy="1743075"/>
            </a:xfrm>
            <a:prstGeom prst="ellips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" name="Shape 262"/>
          <p:cNvSpPr/>
          <p:nvPr/>
        </p:nvSpPr>
        <p:spPr>
          <a:xfrm>
            <a:off x="2762828" y="3452946"/>
            <a:ext cx="3426021" cy="403200"/>
          </a:xfrm>
          <a:prstGeom prst="roundRect">
            <a:avLst>
              <a:gd name="adj" fmla="val 10800"/>
            </a:avLst>
          </a:pr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31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lang="en-US" sz="2400" b="1" i="1" u="none" strike="noStrike" cap="none" dirty="0" err="1" smtClean="0">
                <a:solidFill>
                  <a:schemeClr val="tx1"/>
                </a:solidFill>
                <a:latin typeface="+mj-lt"/>
              </a:rPr>
              <a:t>OpenCV</a:t>
            </a:r>
            <a:endParaRPr lang="en-US" sz="2400" b="1" i="1" u="none" strike="noStrike" cap="none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2598194" y="2608646"/>
            <a:ext cx="4404771" cy="427037"/>
          </a:xfrm>
          <a:prstGeom prst="roundRect">
            <a:avLst>
              <a:gd name="adj" fmla="val 10800"/>
            </a:avLst>
          </a:pr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31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lang="en-US" sz="2400" b="1" i="1" u="none" strike="noStrike" cap="none" dirty="0" err="1" smtClean="0">
                <a:solidFill>
                  <a:schemeClr val="tx1"/>
                </a:solidFill>
                <a:latin typeface="+mj-lt"/>
              </a:rPr>
              <a:t>Haar</a:t>
            </a:r>
            <a:r>
              <a:rPr lang="en-US" sz="2400" b="1" i="1" u="none" strike="noStrike" cap="none" dirty="0" smtClean="0">
                <a:solidFill>
                  <a:schemeClr val="tx1"/>
                </a:solidFill>
                <a:latin typeface="+mj-lt"/>
              </a:rPr>
              <a:t>-like </a:t>
            </a:r>
            <a:r>
              <a:rPr lang="en-US" sz="2400" b="1" i="1" u="none" strike="noStrike" cap="none" dirty="0" err="1" smtClean="0">
                <a:solidFill>
                  <a:schemeClr val="tx1"/>
                </a:solidFill>
                <a:latin typeface="+mj-lt"/>
              </a:rPr>
              <a:t>và</a:t>
            </a:r>
            <a:r>
              <a:rPr lang="en-US" sz="2400" b="1" i="1" u="none" strike="noStrike" cap="none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b="1" i="1" u="none" strike="noStrike" cap="none" dirty="0" err="1" smtClean="0">
                <a:solidFill>
                  <a:schemeClr val="tx1"/>
                </a:solidFill>
                <a:latin typeface="+mj-lt"/>
              </a:rPr>
              <a:t>Adaboost</a:t>
            </a:r>
            <a:endParaRPr lang="en-US" sz="2400" b="1" i="1" u="none" strike="noStrike" cap="none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64" name="Shape 264"/>
          <p:cNvGrpSpPr/>
          <p:nvPr/>
        </p:nvGrpSpPr>
        <p:grpSpPr>
          <a:xfrm>
            <a:off x="2193926" y="4195762"/>
            <a:ext cx="393118" cy="381000"/>
            <a:chOff x="3298825" y="2667000"/>
            <a:chExt cx="2563812" cy="2563812"/>
          </a:xfrm>
        </p:grpSpPr>
        <p:sp>
          <p:nvSpPr>
            <p:cNvPr id="265" name="Shape 265"/>
            <p:cNvSpPr/>
            <p:nvPr/>
          </p:nvSpPr>
          <p:spPr>
            <a:xfrm>
              <a:off x="3298825" y="2667000"/>
              <a:ext cx="2563812" cy="2563812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Shape 266"/>
            <p:cNvSpPr/>
            <p:nvPr/>
          </p:nvSpPr>
          <p:spPr>
            <a:xfrm>
              <a:off x="3444875" y="2811462"/>
              <a:ext cx="2270125" cy="2270125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Shape 267"/>
            <p:cNvSpPr/>
            <p:nvPr/>
          </p:nvSpPr>
          <p:spPr>
            <a:xfrm>
              <a:off x="3573462" y="2944812"/>
              <a:ext cx="2016125" cy="2008187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Shape 268"/>
            <p:cNvSpPr/>
            <p:nvPr/>
          </p:nvSpPr>
          <p:spPr>
            <a:xfrm>
              <a:off x="3578225" y="2946400"/>
              <a:ext cx="2003425" cy="2006600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Shape 269"/>
            <p:cNvSpPr/>
            <p:nvPr/>
          </p:nvSpPr>
          <p:spPr>
            <a:xfrm>
              <a:off x="3705225" y="3073400"/>
              <a:ext cx="1733550" cy="1752600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Shape 270"/>
            <p:cNvSpPr/>
            <p:nvPr/>
          </p:nvSpPr>
          <p:spPr>
            <a:xfrm>
              <a:off x="3709987" y="3078162"/>
              <a:ext cx="1739900" cy="1743075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1" name="Shape 271"/>
          <p:cNvSpPr/>
          <p:nvPr/>
        </p:nvSpPr>
        <p:spPr>
          <a:xfrm>
            <a:off x="2193925" y="1790671"/>
            <a:ext cx="5302250" cy="431800"/>
          </a:xfrm>
          <a:prstGeom prst="roundRect">
            <a:avLst>
              <a:gd name="adj" fmla="val 10800"/>
            </a:avLst>
          </a:pr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31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lang="en-US" sz="2400" b="1" i="1" u="none" strike="noStrike" cap="none" dirty="0">
                <a:solidFill>
                  <a:schemeClr val="tx1"/>
                </a:solidFill>
                <a:latin typeface="+mj-lt"/>
              </a:rPr>
              <a:t>HOG – Histogram of Oriented </a:t>
            </a:r>
            <a:r>
              <a:rPr lang="en-US" sz="2400" b="1" i="1" u="none" strike="noStrike" cap="none" dirty="0" smtClean="0">
                <a:solidFill>
                  <a:schemeClr val="tx1"/>
                </a:solidFill>
                <a:latin typeface="+mj-lt"/>
              </a:rPr>
              <a:t>Gradients</a:t>
            </a:r>
            <a:endParaRPr lang="en-US" sz="2400" b="1" i="1" u="none" strike="noStrike" cap="none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72" name="Shape 272"/>
          <p:cNvGrpSpPr/>
          <p:nvPr/>
        </p:nvGrpSpPr>
        <p:grpSpPr>
          <a:xfrm>
            <a:off x="1763712" y="5026025"/>
            <a:ext cx="395287" cy="381000"/>
            <a:chOff x="3298825" y="2667000"/>
            <a:chExt cx="2563812" cy="2563812"/>
          </a:xfrm>
        </p:grpSpPr>
        <p:sp>
          <p:nvSpPr>
            <p:cNvPr id="273" name="Shape 273"/>
            <p:cNvSpPr/>
            <p:nvPr/>
          </p:nvSpPr>
          <p:spPr>
            <a:xfrm>
              <a:off x="3298825" y="2667000"/>
              <a:ext cx="2563812" cy="2563812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Shape 274"/>
            <p:cNvSpPr/>
            <p:nvPr/>
          </p:nvSpPr>
          <p:spPr>
            <a:xfrm>
              <a:off x="3444875" y="2811462"/>
              <a:ext cx="2270125" cy="2270125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Shape 275"/>
            <p:cNvSpPr/>
            <p:nvPr/>
          </p:nvSpPr>
          <p:spPr>
            <a:xfrm>
              <a:off x="3576637" y="2944812"/>
              <a:ext cx="2008187" cy="2008187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Shape 276"/>
            <p:cNvSpPr/>
            <p:nvPr/>
          </p:nvSpPr>
          <p:spPr>
            <a:xfrm>
              <a:off x="3578225" y="2946400"/>
              <a:ext cx="2003425" cy="2006600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Shape 277"/>
            <p:cNvSpPr/>
            <p:nvPr/>
          </p:nvSpPr>
          <p:spPr>
            <a:xfrm>
              <a:off x="3700462" y="3073400"/>
              <a:ext cx="1751012" cy="1752600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Shape 278"/>
            <p:cNvSpPr/>
            <p:nvPr/>
          </p:nvSpPr>
          <p:spPr>
            <a:xfrm>
              <a:off x="3709987" y="3078162"/>
              <a:ext cx="1739900" cy="1743075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9" name="Shape 279"/>
          <p:cNvSpPr/>
          <p:nvPr/>
        </p:nvSpPr>
        <p:spPr>
          <a:xfrm>
            <a:off x="2650595" y="4163658"/>
            <a:ext cx="2551578" cy="444500"/>
          </a:xfrm>
          <a:prstGeom prst="roundRect">
            <a:avLst>
              <a:gd name="adj" fmla="val 10800"/>
            </a:avLst>
          </a:pr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31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lang="en-US" sz="2400" b="1" i="1" u="none" strike="noStrike" cap="none" dirty="0">
                <a:solidFill>
                  <a:schemeClr val="tx1"/>
                </a:solidFill>
                <a:latin typeface="+mj-lt"/>
              </a:rPr>
              <a:t>Training </a:t>
            </a:r>
            <a:r>
              <a:rPr lang="en-US" sz="2400" b="1" i="1" u="none" strike="noStrike" cap="none" dirty="0" smtClean="0">
                <a:solidFill>
                  <a:schemeClr val="tx1"/>
                </a:solidFill>
                <a:latin typeface="+mj-lt"/>
              </a:rPr>
              <a:t>Dataset</a:t>
            </a:r>
            <a:endParaRPr lang="en-US" sz="2400" b="1" i="1" u="none" strike="noStrike" cap="none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80" name="Shape 280"/>
          <p:cNvGrpSpPr/>
          <p:nvPr/>
        </p:nvGrpSpPr>
        <p:grpSpPr>
          <a:xfrm>
            <a:off x="914400" y="5753100"/>
            <a:ext cx="395287" cy="381000"/>
            <a:chOff x="3298825" y="2667000"/>
            <a:chExt cx="2563812" cy="2563812"/>
          </a:xfrm>
        </p:grpSpPr>
        <p:sp>
          <p:nvSpPr>
            <p:cNvPr id="281" name="Shape 281"/>
            <p:cNvSpPr/>
            <p:nvPr/>
          </p:nvSpPr>
          <p:spPr>
            <a:xfrm>
              <a:off x="3298825" y="2667000"/>
              <a:ext cx="2563812" cy="256381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Shape 282"/>
            <p:cNvSpPr/>
            <p:nvPr/>
          </p:nvSpPr>
          <p:spPr>
            <a:xfrm>
              <a:off x="3444875" y="2811462"/>
              <a:ext cx="2270125" cy="2270125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Shape 283"/>
            <p:cNvSpPr/>
            <p:nvPr/>
          </p:nvSpPr>
          <p:spPr>
            <a:xfrm>
              <a:off x="3576637" y="2944812"/>
              <a:ext cx="2008187" cy="2008187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Shape 284"/>
            <p:cNvSpPr/>
            <p:nvPr/>
          </p:nvSpPr>
          <p:spPr>
            <a:xfrm>
              <a:off x="3578225" y="2946400"/>
              <a:ext cx="2003425" cy="20066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Shape 285"/>
            <p:cNvSpPr/>
            <p:nvPr/>
          </p:nvSpPr>
          <p:spPr>
            <a:xfrm>
              <a:off x="3700462" y="3073400"/>
              <a:ext cx="1751012" cy="17526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Shape 286"/>
            <p:cNvSpPr/>
            <p:nvPr/>
          </p:nvSpPr>
          <p:spPr>
            <a:xfrm>
              <a:off x="3709987" y="3078162"/>
              <a:ext cx="1739900" cy="1743075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Shape 287"/>
          <p:cNvSpPr/>
          <p:nvPr/>
        </p:nvSpPr>
        <p:spPr>
          <a:xfrm>
            <a:off x="2179127" y="5012825"/>
            <a:ext cx="4578511" cy="444500"/>
          </a:xfrm>
          <a:prstGeom prst="roundRect">
            <a:avLst>
              <a:gd name="adj" fmla="val 10800"/>
            </a:avLst>
          </a:pr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31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lang="en-US" sz="2400" b="1" i="1" u="none" strike="noStrike" cap="none" dirty="0">
                <a:solidFill>
                  <a:schemeClr val="tx1"/>
                </a:solidFill>
                <a:latin typeface="+mj-lt"/>
              </a:rPr>
              <a:t>SVM – Support Vector Machine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936" y="2733655"/>
            <a:ext cx="2156348" cy="2026967"/>
          </a:xfrm>
          <a:prstGeom prst="rect">
            <a:avLst/>
          </a:prstGeom>
        </p:spPr>
      </p:pic>
      <p:sp>
        <p:nvSpPr>
          <p:cNvPr id="66" name="Shape 287"/>
          <p:cNvSpPr/>
          <p:nvPr/>
        </p:nvSpPr>
        <p:spPr>
          <a:xfrm>
            <a:off x="1317751" y="5744621"/>
            <a:ext cx="5674063" cy="444500"/>
          </a:xfrm>
          <a:prstGeom prst="roundRect">
            <a:avLst>
              <a:gd name="adj" fmla="val 10800"/>
            </a:avLst>
          </a:pr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31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lang="en-US" sz="2400" b="1" i="1" dirty="0" smtClean="0">
                <a:solidFill>
                  <a:schemeClr val="tx1"/>
                </a:solidFill>
                <a:latin typeface="+mj-lt"/>
              </a:rPr>
              <a:t>CNN – Convolutional Neural Network</a:t>
            </a:r>
            <a:endParaRPr lang="en-US" sz="2400" b="1" i="1" u="none" strike="noStrike" cap="none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800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>
            <a:spLocks noGrp="1"/>
          </p:cNvSpPr>
          <p:nvPr>
            <p:ph type="title"/>
          </p:nvPr>
        </p:nvSpPr>
        <p:spPr>
          <a:xfrm>
            <a:off x="457200" y="-23811"/>
            <a:ext cx="7304049" cy="8620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476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i="0" u="none" strike="noStrike" cap="none" dirty="0" smtClean="0">
                <a:ea typeface="Arial"/>
                <a:cs typeface="Arial"/>
                <a:sym typeface="Arial"/>
              </a:rPr>
              <a:t>PCA – Principal Component Analysis</a:t>
            </a:r>
            <a:endParaRPr lang="en-US" sz="3200" b="1" i="0" u="none" strike="noStrike" cap="none" dirty="0">
              <a:ea typeface="Arial"/>
              <a:cs typeface="Arial"/>
              <a:sym typeface="Arial"/>
            </a:endParaRPr>
          </a:p>
        </p:txBody>
      </p:sp>
      <p:sp>
        <p:nvSpPr>
          <p:cNvPr id="302" name="Shape 302"/>
          <p:cNvSpPr txBox="1">
            <a:spLocks noGrp="1"/>
          </p:cNvSpPr>
          <p:nvPr>
            <p:ph idx="1"/>
          </p:nvPr>
        </p:nvSpPr>
        <p:spPr>
          <a:xfrm>
            <a:off x="156116" y="1229605"/>
            <a:ext cx="8854683" cy="492586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+mj-lt"/>
                <a:cs typeface="Arial" panose="020B0604020202020204" pitchFamily="34" charset="0"/>
              </a:rPr>
              <a:t>Đ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ược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>
                <a:latin typeface="+mj-lt"/>
                <a:cs typeface="Arial" panose="020B0604020202020204" pitchFamily="34" charset="0"/>
              </a:rPr>
              <a:t>Karl Pearson </a:t>
            </a:r>
            <a:r>
              <a:rPr lang="en-US" sz="2800" dirty="0" err="1">
                <a:latin typeface="+mj-lt"/>
                <a:cs typeface="Arial" panose="020B0604020202020204" pitchFamily="34" charset="0"/>
              </a:rPr>
              <a:t>tạo</a:t>
            </a:r>
            <a:r>
              <a:rPr lang="en-US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+mj-lt"/>
                <a:cs typeface="Arial" panose="020B0604020202020204" pitchFamily="34" charset="0"/>
              </a:rPr>
              <a:t>ra</a:t>
            </a:r>
            <a:r>
              <a:rPr lang="en-US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+mj-lt"/>
                <a:cs typeface="Arial" panose="020B0604020202020204" pitchFamily="34" charset="0"/>
              </a:rPr>
              <a:t>năm</a:t>
            </a:r>
            <a:r>
              <a:rPr lang="en-US" sz="2800" dirty="0">
                <a:latin typeface="+mj-lt"/>
                <a:cs typeface="Arial" panose="020B0604020202020204" pitchFamily="34" charset="0"/>
              </a:rPr>
              <a:t> 1901</a:t>
            </a:r>
          </a:p>
          <a:p>
            <a:pPr lvl="1">
              <a:spcBef>
                <a:spcPts val="56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Sirovich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+mj-lt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+mj-lt"/>
                <a:cs typeface="Arial" panose="020B0604020202020204" pitchFamily="34" charset="0"/>
              </a:rPr>
              <a:t> Kirby </a:t>
            </a:r>
            <a:r>
              <a:rPr lang="en-US" sz="2800" dirty="0" err="1">
                <a:latin typeface="+mj-lt"/>
                <a:cs typeface="Arial" panose="020B0604020202020204" pitchFamily="34" charset="0"/>
              </a:rPr>
              <a:t>đã</a:t>
            </a:r>
            <a:r>
              <a:rPr lang="en-US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+mj-lt"/>
                <a:cs typeface="Arial" panose="020B0604020202020204" pitchFamily="34" charset="0"/>
              </a:rPr>
              <a:t>phát</a:t>
            </a:r>
            <a:r>
              <a:rPr lang="en-US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+mj-lt"/>
                <a:cs typeface="Arial" panose="020B0604020202020204" pitchFamily="34" charset="0"/>
              </a:rPr>
              <a:t>triển</a:t>
            </a:r>
            <a:r>
              <a:rPr lang="en-US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vào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+mj-lt"/>
                <a:cs typeface="Arial" panose="020B0604020202020204" pitchFamily="34" charset="0"/>
              </a:rPr>
              <a:t>những</a:t>
            </a:r>
            <a:r>
              <a:rPr lang="en-US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j-lt"/>
                <a:cs typeface="Arial" panose="020B0604020202020204" pitchFamily="34" charset="0"/>
              </a:rPr>
              <a:t>năm</a:t>
            </a:r>
            <a:r>
              <a:rPr lang="en-US" dirty="0">
                <a:latin typeface="+mj-lt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+mj-lt"/>
                <a:cs typeface="Arial" panose="020B0604020202020204" pitchFamily="34" charset="0"/>
              </a:rPr>
              <a:t>80 </a:t>
            </a:r>
            <a:r>
              <a:rPr lang="en-US" dirty="0" err="1" smtClean="0">
                <a:latin typeface="+mj-lt"/>
                <a:cs typeface="Arial" panose="020B0604020202020204" pitchFamily="34" charset="0"/>
              </a:rPr>
              <a:t>để</a:t>
            </a:r>
            <a:r>
              <a:rPr lang="en-US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+mj-lt"/>
                <a:cs typeface="Arial" panose="020B0604020202020204" pitchFamily="34" charset="0"/>
              </a:rPr>
              <a:t>thể</a:t>
            </a:r>
            <a:r>
              <a:rPr lang="en-US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+mj-lt"/>
                <a:cs typeface="Arial" panose="020B0604020202020204" pitchFamily="34" charset="0"/>
              </a:rPr>
              <a:t>hiện</a:t>
            </a:r>
            <a:r>
              <a:rPr lang="en-US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+mj-lt"/>
                <a:cs typeface="Arial" panose="020B0604020202020204" pitchFamily="34" charset="0"/>
              </a:rPr>
              <a:t>gương</a:t>
            </a:r>
            <a:r>
              <a:rPr lang="en-US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+mj-lt"/>
                <a:cs typeface="Arial" panose="020B0604020202020204" pitchFamily="34" charset="0"/>
              </a:rPr>
              <a:t>mặt</a:t>
            </a:r>
            <a:r>
              <a:rPr lang="en-US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+mj-lt"/>
                <a:cs typeface="Arial" panose="020B0604020202020204" pitchFamily="34" charset="0"/>
              </a:rPr>
              <a:t>một</a:t>
            </a:r>
            <a:r>
              <a:rPr lang="en-US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+mj-lt"/>
                <a:cs typeface="Arial" panose="020B0604020202020204" pitchFamily="34" charset="0"/>
              </a:rPr>
              <a:t>cách</a:t>
            </a:r>
            <a:r>
              <a:rPr lang="en-US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+mj-lt"/>
                <a:cs typeface="Arial" panose="020B0604020202020204" pitchFamily="34" charset="0"/>
              </a:rPr>
              <a:t>hiệu</a:t>
            </a:r>
            <a:r>
              <a:rPr lang="en-US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quả</a:t>
            </a:r>
            <a:endParaRPr lang="en-US" sz="2800" dirty="0">
              <a:latin typeface="+mj-lt"/>
              <a:cs typeface="Arial" panose="020B0604020202020204" pitchFamily="34" charset="0"/>
            </a:endParaRPr>
          </a:p>
          <a:p>
            <a: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800" dirty="0" err="1">
                <a:latin typeface="+mj-lt"/>
                <a:cs typeface="Arial" panose="020B0604020202020204" pitchFamily="34" charset="0"/>
              </a:rPr>
              <a:t>Đưa</a:t>
            </a:r>
            <a:r>
              <a:rPr lang="en-US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+mj-lt"/>
                <a:cs typeface="Arial" panose="020B0604020202020204" pitchFamily="34" charset="0"/>
              </a:rPr>
              <a:t>ra</a:t>
            </a:r>
            <a:r>
              <a:rPr lang="en-US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+mj-lt"/>
                <a:cs typeface="Arial" panose="020B0604020202020204" pitchFamily="34" charset="0"/>
              </a:rPr>
              <a:t>sự</a:t>
            </a:r>
            <a:r>
              <a:rPr lang="en-US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+mj-lt"/>
                <a:cs typeface="Arial" panose="020B0604020202020204" pitchFamily="34" charset="0"/>
              </a:rPr>
              <a:t>giống</a:t>
            </a:r>
            <a:r>
              <a:rPr lang="en-US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+mj-lt"/>
                <a:cs typeface="Arial" panose="020B0604020202020204" pitchFamily="34" charset="0"/>
              </a:rPr>
              <a:t>nhau</a:t>
            </a:r>
            <a:r>
              <a:rPr lang="en-US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+mj-lt"/>
                <a:cs typeface="Arial" panose="020B0604020202020204" pitchFamily="34" charset="0"/>
              </a:rPr>
              <a:t>giữa</a:t>
            </a:r>
            <a:r>
              <a:rPr lang="en-US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+mj-lt"/>
                <a:cs typeface="Arial" panose="020B0604020202020204" pitchFamily="34" charset="0"/>
              </a:rPr>
              <a:t>nhiều</a:t>
            </a:r>
            <a:r>
              <a:rPr lang="en-US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+mj-lt"/>
                <a:cs typeface="Arial" panose="020B0604020202020204" pitchFamily="34" charset="0"/>
              </a:rPr>
              <a:t>hình</a:t>
            </a:r>
            <a:r>
              <a:rPr lang="en-US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+mj-lt"/>
                <a:cs typeface="Arial" panose="020B0604020202020204" pitchFamily="34" charset="0"/>
              </a:rPr>
              <a:t>ảnh</a:t>
            </a:r>
            <a:r>
              <a:rPr lang="en-US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+mj-lt"/>
                <a:cs typeface="Arial" panose="020B0604020202020204" pitchFamily="34" charset="0"/>
              </a:rPr>
              <a:t>khuôn</a:t>
            </a:r>
            <a:r>
              <a:rPr lang="en-US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+mj-lt"/>
                <a:cs typeface="Arial" panose="020B0604020202020204" pitchFamily="34" charset="0"/>
              </a:rPr>
              <a:t>mặt</a:t>
            </a:r>
            <a:r>
              <a:rPr lang="en-US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+mj-lt"/>
                <a:cs typeface="Arial" panose="020B0604020202020204" pitchFamily="34" charset="0"/>
              </a:rPr>
              <a:t>khác</a:t>
            </a:r>
            <a:r>
              <a:rPr lang="en-US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+mj-lt"/>
                <a:cs typeface="Arial" panose="020B0604020202020204" pitchFamily="34" charset="0"/>
              </a:rPr>
              <a:t>nhau</a:t>
            </a:r>
            <a:endParaRPr lang="en-US" sz="2800" dirty="0">
              <a:latin typeface="+mj-lt"/>
              <a:cs typeface="Arial" panose="020B0604020202020204" pitchFamily="34" charset="0"/>
            </a:endParaRPr>
          </a:p>
          <a:p>
            <a: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800" dirty="0" err="1">
                <a:latin typeface="+mj-lt"/>
                <a:cs typeface="Arial" panose="020B0604020202020204" pitchFamily="34" charset="0"/>
              </a:rPr>
              <a:t>Tìm</a:t>
            </a:r>
            <a:r>
              <a:rPr lang="en-US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+mj-lt"/>
                <a:cs typeface="Arial" panose="020B0604020202020204" pitchFamily="34" charset="0"/>
              </a:rPr>
              <a:t>ra</a:t>
            </a:r>
            <a:r>
              <a:rPr lang="en-US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+mj-lt"/>
                <a:cs typeface="Arial" panose="020B0604020202020204" pitchFamily="34" charset="0"/>
              </a:rPr>
              <a:t>những</a:t>
            </a:r>
            <a:r>
              <a:rPr lang="en-US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+mj-lt"/>
                <a:cs typeface="Arial" panose="020B0604020202020204" pitchFamily="34" charset="0"/>
              </a:rPr>
              <a:t>thành</a:t>
            </a:r>
            <a:r>
              <a:rPr lang="en-US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+mj-lt"/>
                <a:cs typeface="Arial" panose="020B0604020202020204" pitchFamily="34" charset="0"/>
              </a:rPr>
              <a:t>phần</a:t>
            </a:r>
            <a:r>
              <a:rPr lang="en-US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chính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của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+mj-lt"/>
                <a:cs typeface="Arial" panose="020B0604020202020204" pitchFamily="34" charset="0"/>
              </a:rPr>
              <a:t>sự</a:t>
            </a:r>
            <a:r>
              <a:rPr lang="en-US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+mj-lt"/>
                <a:cs typeface="Arial" panose="020B0604020202020204" pitchFamily="34" charset="0"/>
              </a:rPr>
              <a:t>phân</a:t>
            </a:r>
            <a:r>
              <a:rPr lang="en-US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+mj-lt"/>
                <a:cs typeface="Arial" panose="020B0604020202020204" pitchFamily="34" charset="0"/>
              </a:rPr>
              <a:t>bố</a:t>
            </a:r>
            <a:r>
              <a:rPr lang="en-US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+mj-lt"/>
                <a:cs typeface="Arial" panose="020B0604020202020204" pitchFamily="34" charset="0"/>
              </a:rPr>
              <a:t>trên</a:t>
            </a:r>
            <a:r>
              <a:rPr lang="en-US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+mj-lt"/>
                <a:cs typeface="Arial" panose="020B0604020202020204" pitchFamily="34" charset="0"/>
              </a:rPr>
              <a:t>khuôn</a:t>
            </a:r>
            <a:r>
              <a:rPr lang="en-US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+mj-lt"/>
                <a:cs typeface="Arial" panose="020B0604020202020204" pitchFamily="34" charset="0"/>
              </a:rPr>
              <a:t>mặt</a:t>
            </a:r>
            <a:r>
              <a:rPr lang="en-US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+mj-lt"/>
                <a:cs typeface="Arial" panose="020B0604020202020204" pitchFamily="34" charset="0"/>
              </a:rPr>
              <a:t>bằng</a:t>
            </a:r>
            <a:r>
              <a:rPr lang="en-US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+mj-lt"/>
                <a:cs typeface="Arial" panose="020B0604020202020204" pitchFamily="34" charset="0"/>
              </a:rPr>
              <a:t>vectơ</a:t>
            </a:r>
            <a:r>
              <a:rPr lang="en-US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riêng</a:t>
            </a:r>
            <a:endParaRPr lang="en-US" sz="2800" dirty="0" smtClean="0">
              <a:latin typeface="+mj-lt"/>
              <a:cs typeface="Arial" panose="020B0604020202020204" pitchFamily="34" charset="0"/>
            </a:endParaRPr>
          </a:p>
          <a:p>
            <a: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+mj-lt"/>
                <a:cs typeface="Arial" panose="020B0604020202020204" pitchFamily="34" charset="0"/>
              </a:rPr>
              <a:t>Giảm</a:t>
            </a:r>
            <a:r>
              <a:rPr lang="en-US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+mj-lt"/>
                <a:cs typeface="Arial" panose="020B0604020202020204" pitchFamily="34" charset="0"/>
              </a:rPr>
              <a:t>chiều</a:t>
            </a:r>
            <a:r>
              <a:rPr lang="en-US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+mj-lt"/>
                <a:cs typeface="Arial" panose="020B0604020202020204" pitchFamily="34" charset="0"/>
              </a:rPr>
              <a:t>dữ</a:t>
            </a:r>
            <a:r>
              <a:rPr lang="en-US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+mj-lt"/>
                <a:cs typeface="Arial" panose="020B0604020202020204" pitchFamily="34" charset="0"/>
              </a:rPr>
              <a:t>liệu</a:t>
            </a:r>
            <a:endParaRPr lang="en-US" dirty="0" smtClean="0">
              <a:latin typeface="+mj-lt"/>
              <a:cs typeface="Arial" panose="020B0604020202020204" pitchFamily="34" charset="0"/>
            </a:endParaRPr>
          </a:p>
          <a:p>
            <a: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Giữ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lại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nội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dung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chính</a:t>
            </a:r>
            <a:endParaRPr lang="en-US" sz="2800" dirty="0" smtClean="0">
              <a:latin typeface="+mj-lt"/>
              <a:cs typeface="Arial" panose="020B0604020202020204" pitchFamily="34" charset="0"/>
            </a:endParaRPr>
          </a:p>
          <a:p>
            <a: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+mj-lt"/>
                <a:cs typeface="Arial" panose="020B0604020202020204" pitchFamily="34" charset="0"/>
              </a:rPr>
              <a:t>Khai</a:t>
            </a:r>
            <a:r>
              <a:rPr lang="en-US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+mj-lt"/>
                <a:cs typeface="Arial" panose="020B0604020202020204" pitchFamily="34" charset="0"/>
              </a:rPr>
              <a:t>thác</a:t>
            </a:r>
            <a:r>
              <a:rPr lang="en-US" dirty="0" smtClean="0">
                <a:latin typeface="+mj-lt"/>
                <a:cs typeface="Arial" panose="020B0604020202020204" pitchFamily="34" charset="0"/>
              </a:rPr>
              <a:t> tri </a:t>
            </a:r>
            <a:r>
              <a:rPr lang="en-US" dirty="0" err="1" smtClean="0">
                <a:latin typeface="+mj-lt"/>
                <a:cs typeface="Arial" panose="020B0604020202020204" pitchFamily="34" charset="0"/>
              </a:rPr>
              <a:t>thức</a:t>
            </a:r>
            <a:r>
              <a:rPr lang="en-US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+mj-lt"/>
                <a:cs typeface="Arial" panose="020B0604020202020204" pitchFamily="34" charset="0"/>
              </a:rPr>
              <a:t>mới</a:t>
            </a:r>
            <a:endParaRPr lang="en-US" sz="28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3276600" y="6537325"/>
            <a:ext cx="2133600" cy="320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lang="en-US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7009" y="-1830"/>
            <a:ext cx="183699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>
                <a:latin typeface="+mj-lt"/>
              </a:rPr>
              <a:t>Cơ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sở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khoa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học</a:t>
            </a:r>
            <a:endParaRPr lang="en-US" dirty="0" smtClean="0">
              <a:latin typeface="+mj-lt"/>
            </a:endParaRPr>
          </a:p>
          <a:p>
            <a:pPr lvl="3" algn="r"/>
            <a:r>
              <a:rPr lang="en-US" sz="1200" b="1" dirty="0">
                <a:latin typeface="+mj-lt"/>
              </a:rPr>
              <a:t> </a:t>
            </a:r>
            <a:r>
              <a:rPr lang="en-US" sz="1200" b="1" dirty="0" smtClean="0">
                <a:latin typeface="+mj-lt"/>
              </a:rPr>
              <a:t>   PCA</a:t>
            </a:r>
          </a:p>
          <a:p>
            <a:pPr lvl="3" algn="r"/>
            <a:r>
              <a:rPr lang="en-US" sz="1200" dirty="0" smtClean="0">
                <a:latin typeface="+mj-lt"/>
              </a:rPr>
              <a:t>    HOG</a:t>
            </a:r>
          </a:p>
          <a:p>
            <a:pPr lvl="3" algn="r"/>
            <a:r>
              <a:rPr lang="en-US" sz="1200" dirty="0" smtClean="0">
                <a:latin typeface="+mj-lt"/>
              </a:rPr>
              <a:t>    </a:t>
            </a:r>
            <a:r>
              <a:rPr lang="en-US" sz="1200" dirty="0" err="1" smtClean="0">
                <a:latin typeface="+mj-lt"/>
              </a:rPr>
              <a:t>Haar</a:t>
            </a:r>
            <a:r>
              <a:rPr lang="en-US" sz="1200" dirty="0" smtClean="0">
                <a:latin typeface="+mj-lt"/>
              </a:rPr>
              <a:t>-like, </a:t>
            </a:r>
            <a:r>
              <a:rPr lang="en-US" sz="1200" dirty="0" err="1" smtClean="0">
                <a:latin typeface="+mj-lt"/>
              </a:rPr>
              <a:t>Adaboost</a:t>
            </a:r>
            <a:endParaRPr lang="en-US" sz="1200" dirty="0" smtClean="0">
              <a:latin typeface="+mj-lt"/>
            </a:endParaRPr>
          </a:p>
          <a:p>
            <a:pPr lvl="3" algn="r"/>
            <a:r>
              <a:rPr lang="en-US" sz="1200" dirty="0" smtClean="0">
                <a:latin typeface="+mj-lt"/>
              </a:rPr>
              <a:t>    </a:t>
            </a:r>
            <a:r>
              <a:rPr lang="en-US" sz="1200" dirty="0" err="1" smtClean="0">
                <a:latin typeface="+mj-lt"/>
              </a:rPr>
              <a:t>OpenCV</a:t>
            </a:r>
            <a:endParaRPr lang="en-US" sz="1200" dirty="0" smtClean="0">
              <a:latin typeface="+mj-lt"/>
            </a:endParaRPr>
          </a:p>
          <a:p>
            <a:pPr lvl="3" algn="r"/>
            <a:r>
              <a:rPr lang="en-US" sz="1200" dirty="0">
                <a:latin typeface="+mj-lt"/>
              </a:rPr>
              <a:t> </a:t>
            </a:r>
            <a:r>
              <a:rPr lang="en-US" sz="1200" dirty="0" smtClean="0">
                <a:latin typeface="+mj-lt"/>
              </a:rPr>
              <a:t>   Training Dataset</a:t>
            </a:r>
          </a:p>
          <a:p>
            <a:pPr lvl="3" algn="r"/>
            <a:r>
              <a:rPr lang="en-US" sz="1200" dirty="0">
                <a:latin typeface="+mj-lt"/>
              </a:rPr>
              <a:t> </a:t>
            </a:r>
            <a:r>
              <a:rPr lang="en-US" sz="1200" dirty="0" smtClean="0">
                <a:latin typeface="+mj-lt"/>
              </a:rPr>
              <a:t>   SVM</a:t>
            </a:r>
          </a:p>
          <a:p>
            <a:pPr lvl="3" algn="r"/>
            <a:r>
              <a:rPr lang="en-US" sz="1200" dirty="0">
                <a:latin typeface="+mj-lt"/>
              </a:rPr>
              <a:t> </a:t>
            </a:r>
            <a:r>
              <a:rPr lang="en-US" sz="1200" dirty="0" smtClean="0">
                <a:latin typeface="+mj-lt"/>
              </a:rPr>
              <a:t>   CNN</a:t>
            </a:r>
            <a:endParaRPr lang="en-US" sz="1200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title"/>
          </p:nvPr>
        </p:nvSpPr>
        <p:spPr>
          <a:xfrm>
            <a:off x="152400" y="-23811"/>
            <a:ext cx="7252010" cy="8620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476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i="0" u="none" strike="noStrike" cap="none" dirty="0" smtClean="0">
                <a:ea typeface="Arial"/>
                <a:cs typeface="Arial"/>
                <a:sym typeface="Arial"/>
              </a:rPr>
              <a:t>HISTOGRAM Of ORIENTED GRADIENTS</a:t>
            </a:r>
            <a:endParaRPr lang="en-US" sz="3200" b="1" i="0" u="none" strike="noStrike" cap="none" dirty="0"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idx="1"/>
          </p:nvPr>
        </p:nvSpPr>
        <p:spPr>
          <a:xfrm>
            <a:off x="345688" y="1237786"/>
            <a:ext cx="8463775" cy="556756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ct val="100000"/>
            </a:pPr>
            <a:r>
              <a:rPr lang="en-US" sz="2800" dirty="0" err="1">
                <a:latin typeface="+mj-lt"/>
                <a:ea typeface="Arial"/>
                <a:cs typeface="Arial"/>
                <a:sym typeface="Arial"/>
              </a:rPr>
              <a:t>M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ột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>
                <a:latin typeface="+mj-lt"/>
                <a:ea typeface="Arial"/>
                <a:cs typeface="Arial"/>
                <a:sym typeface="Arial"/>
              </a:rPr>
              <a:t>bộ</a:t>
            </a:r>
            <a:r>
              <a:rPr lang="en-US" sz="2800" b="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>
                <a:latin typeface="+mj-lt"/>
                <a:ea typeface="Arial"/>
                <a:cs typeface="Arial"/>
                <a:sym typeface="Arial"/>
              </a:rPr>
              <a:t>mô</a:t>
            </a:r>
            <a:r>
              <a:rPr lang="en-US" sz="2800" b="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>
                <a:latin typeface="+mj-lt"/>
                <a:ea typeface="Arial"/>
                <a:cs typeface="Arial"/>
                <a:sym typeface="Arial"/>
              </a:rPr>
              <a:t>tả</a:t>
            </a:r>
            <a:r>
              <a:rPr lang="en-US" sz="2800" b="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>
                <a:latin typeface="+mj-lt"/>
                <a:ea typeface="Arial"/>
                <a:cs typeface="Arial"/>
                <a:sym typeface="Arial"/>
              </a:rPr>
              <a:t>tính</a:t>
            </a:r>
            <a:r>
              <a:rPr lang="en-US" sz="2800" b="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>
                <a:latin typeface="+mj-lt"/>
                <a:ea typeface="Arial"/>
                <a:cs typeface="Arial"/>
                <a:sym typeface="Arial"/>
              </a:rPr>
              <a:t>năng</a:t>
            </a:r>
            <a:r>
              <a:rPr lang="en-US" sz="2800" b="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>
                <a:latin typeface="+mj-lt"/>
                <a:ea typeface="Arial"/>
                <a:cs typeface="Arial"/>
                <a:sym typeface="Arial"/>
              </a:rPr>
              <a:t>sử</a:t>
            </a:r>
            <a:r>
              <a:rPr lang="en-US" sz="2800" b="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>
                <a:latin typeface="+mj-lt"/>
                <a:ea typeface="Arial"/>
                <a:cs typeface="Arial"/>
                <a:sym typeface="Arial"/>
              </a:rPr>
              <a:t>dụng</a:t>
            </a:r>
            <a:r>
              <a:rPr lang="en-US" sz="2800" b="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>
                <a:latin typeface="+mj-lt"/>
                <a:ea typeface="Arial"/>
                <a:cs typeface="Arial"/>
                <a:sym typeface="Arial"/>
              </a:rPr>
              <a:t>trong</a:t>
            </a:r>
            <a:r>
              <a:rPr lang="en-US" sz="2800" b="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>
                <a:latin typeface="+mj-lt"/>
                <a:ea typeface="Arial"/>
                <a:cs typeface="Arial"/>
                <a:sym typeface="Arial"/>
              </a:rPr>
              <a:t>thị</a:t>
            </a:r>
            <a:r>
              <a:rPr lang="en-US" sz="2800" b="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>
                <a:latin typeface="+mj-lt"/>
                <a:ea typeface="Arial"/>
                <a:cs typeface="Arial"/>
                <a:sym typeface="Arial"/>
              </a:rPr>
              <a:t>giác</a:t>
            </a:r>
            <a:r>
              <a:rPr lang="en-US" sz="2800" b="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>
                <a:latin typeface="+mj-lt"/>
                <a:ea typeface="Arial"/>
                <a:cs typeface="Arial"/>
                <a:sym typeface="Arial"/>
              </a:rPr>
              <a:t>máy</a:t>
            </a:r>
            <a:r>
              <a:rPr lang="en-US" sz="2800" b="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>
                <a:latin typeface="+mj-lt"/>
                <a:ea typeface="Arial"/>
                <a:cs typeface="Arial"/>
                <a:sym typeface="Arial"/>
              </a:rPr>
              <a:t>tính</a:t>
            </a:r>
            <a:r>
              <a:rPr lang="en-US" sz="2800" b="0" dirty="0">
                <a:latin typeface="+mj-lt"/>
                <a:ea typeface="Arial"/>
                <a:cs typeface="Arial"/>
                <a:sym typeface="Arial"/>
              </a:rPr>
              <a:t>, </a:t>
            </a:r>
            <a:r>
              <a:rPr lang="en-US" sz="2800" b="0" dirty="0" err="1">
                <a:latin typeface="+mj-lt"/>
                <a:ea typeface="Arial"/>
                <a:cs typeface="Arial"/>
                <a:sym typeface="Arial"/>
              </a:rPr>
              <a:t>xử</a:t>
            </a:r>
            <a:r>
              <a:rPr lang="en-US" sz="2800" b="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>
                <a:latin typeface="+mj-lt"/>
                <a:ea typeface="Arial"/>
                <a:cs typeface="Arial"/>
                <a:sym typeface="Arial"/>
              </a:rPr>
              <a:t>lý</a:t>
            </a:r>
            <a:r>
              <a:rPr lang="en-US" sz="2800" b="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ảnh</a:t>
            </a:r>
            <a:endParaRPr lang="en-US" sz="2800" dirty="0">
              <a:latin typeface="+mj-lt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ct val="100000"/>
            </a:pPr>
            <a:r>
              <a:rPr lang="en-US" sz="2800" dirty="0" err="1">
                <a:latin typeface="+mj-lt"/>
                <a:ea typeface="Arial"/>
                <a:cs typeface="Arial"/>
                <a:sym typeface="Arial"/>
              </a:rPr>
              <a:t>M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ục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>
                <a:latin typeface="+mj-lt"/>
                <a:ea typeface="Arial"/>
                <a:cs typeface="Arial"/>
                <a:sym typeface="Arial"/>
              </a:rPr>
              <a:t>đích</a:t>
            </a:r>
            <a:r>
              <a:rPr lang="en-US" sz="2800" b="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phát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hiện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và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nhận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>
                <a:latin typeface="+mj-lt"/>
                <a:ea typeface="Arial"/>
                <a:cs typeface="Arial"/>
                <a:sym typeface="Arial"/>
              </a:rPr>
              <a:t>dạng</a:t>
            </a:r>
            <a:r>
              <a:rPr lang="en-US" sz="2800" b="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>
                <a:latin typeface="+mj-lt"/>
                <a:ea typeface="Arial"/>
                <a:cs typeface="Arial"/>
                <a:sym typeface="Arial"/>
              </a:rPr>
              <a:t>đối</a:t>
            </a:r>
            <a:r>
              <a:rPr lang="en-US" sz="2800" b="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tượng</a:t>
            </a:r>
            <a:endParaRPr lang="en-US" sz="2800" dirty="0">
              <a:latin typeface="+mj-lt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ct val="100000"/>
            </a:pP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Đặc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trưng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hình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dáng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đối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tượng</a:t>
            </a:r>
            <a:endParaRPr lang="en-US" sz="2800" b="0" dirty="0">
              <a:latin typeface="+mj-lt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ct val="100000"/>
            </a:pPr>
            <a:r>
              <a:rPr lang="en-US" sz="2800" b="0" dirty="0" err="1">
                <a:latin typeface="+mj-lt"/>
                <a:ea typeface="Arial"/>
                <a:cs typeface="Arial"/>
                <a:sym typeface="Arial"/>
              </a:rPr>
              <a:t>Kỹ</a:t>
            </a:r>
            <a:r>
              <a:rPr lang="en-US" sz="2800" b="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>
                <a:latin typeface="+mj-lt"/>
                <a:ea typeface="Arial"/>
                <a:cs typeface="Arial"/>
                <a:sym typeface="Arial"/>
              </a:rPr>
              <a:t>thuật</a:t>
            </a:r>
            <a:r>
              <a:rPr lang="en-US" sz="2800" b="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>
                <a:latin typeface="+mj-lt"/>
                <a:ea typeface="Arial"/>
                <a:cs typeface="Arial"/>
                <a:sym typeface="Arial"/>
              </a:rPr>
              <a:t>tính</a:t>
            </a:r>
            <a:r>
              <a:rPr lang="en-US" sz="2800" b="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>
                <a:latin typeface="+mj-lt"/>
                <a:ea typeface="Arial"/>
                <a:cs typeface="Arial"/>
                <a:sym typeface="Arial"/>
              </a:rPr>
              <a:t>toán</a:t>
            </a:r>
            <a:r>
              <a:rPr lang="en-US" sz="2800" b="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>
                <a:latin typeface="+mj-lt"/>
                <a:ea typeface="Arial"/>
                <a:cs typeface="Arial"/>
                <a:sym typeface="Arial"/>
              </a:rPr>
              <a:t>tần</a:t>
            </a:r>
            <a:r>
              <a:rPr lang="en-US" sz="2800" b="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>
                <a:latin typeface="+mj-lt"/>
                <a:ea typeface="Arial"/>
                <a:cs typeface="Arial"/>
                <a:sym typeface="Arial"/>
              </a:rPr>
              <a:t>suất</a:t>
            </a:r>
            <a:r>
              <a:rPr lang="en-US" sz="2800" b="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>
                <a:latin typeface="+mj-lt"/>
                <a:ea typeface="Arial"/>
                <a:cs typeface="Arial"/>
                <a:sym typeface="Arial"/>
              </a:rPr>
              <a:t>xuất</a:t>
            </a:r>
            <a:r>
              <a:rPr lang="en-US" sz="2800" b="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>
                <a:latin typeface="+mj-lt"/>
                <a:ea typeface="Arial"/>
                <a:cs typeface="Arial"/>
                <a:sym typeface="Arial"/>
              </a:rPr>
              <a:t>hiện</a:t>
            </a:r>
            <a:r>
              <a:rPr lang="en-US" sz="2800" b="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>
                <a:latin typeface="+mj-lt"/>
                <a:ea typeface="Arial"/>
                <a:cs typeface="Arial"/>
                <a:sym typeface="Arial"/>
              </a:rPr>
              <a:t>của</a:t>
            </a:r>
            <a:r>
              <a:rPr lang="en-US" sz="2800" b="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>
                <a:latin typeface="+mj-lt"/>
                <a:ea typeface="Arial"/>
                <a:cs typeface="Arial"/>
                <a:sym typeface="Arial"/>
              </a:rPr>
              <a:t>định</a:t>
            </a:r>
            <a:r>
              <a:rPr lang="en-US" sz="2800" b="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>
                <a:latin typeface="+mj-lt"/>
                <a:ea typeface="Arial"/>
                <a:cs typeface="Arial"/>
                <a:sym typeface="Arial"/>
              </a:rPr>
              <a:t>hướng</a:t>
            </a:r>
            <a:r>
              <a:rPr lang="en-US" sz="2800" b="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>
                <a:latin typeface="+mj-lt"/>
                <a:ea typeface="Arial"/>
                <a:cs typeface="Arial"/>
                <a:sym typeface="Arial"/>
              </a:rPr>
              <a:t>độ</a:t>
            </a:r>
            <a:r>
              <a:rPr lang="en-US" sz="2800" b="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>
                <a:latin typeface="+mj-lt"/>
                <a:ea typeface="Arial"/>
                <a:cs typeface="Arial"/>
                <a:sym typeface="Arial"/>
              </a:rPr>
              <a:t>dốc</a:t>
            </a:r>
            <a:r>
              <a:rPr lang="en-US" sz="2800" b="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>
                <a:latin typeface="+mj-lt"/>
                <a:ea typeface="Arial"/>
                <a:cs typeface="Arial"/>
                <a:sym typeface="Arial"/>
              </a:rPr>
              <a:t>trong</a:t>
            </a:r>
            <a:r>
              <a:rPr lang="en-US" sz="2800" b="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>
                <a:latin typeface="+mj-lt"/>
                <a:ea typeface="Arial"/>
                <a:cs typeface="Arial"/>
                <a:sym typeface="Arial"/>
              </a:rPr>
              <a:t>các</a:t>
            </a:r>
            <a:r>
              <a:rPr lang="en-US" sz="2800" b="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>
                <a:latin typeface="+mj-lt"/>
                <a:ea typeface="Arial"/>
                <a:cs typeface="Arial"/>
                <a:sym typeface="Arial"/>
              </a:rPr>
              <a:t>phần</a:t>
            </a:r>
            <a:r>
              <a:rPr lang="en-US" sz="2800" b="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>
                <a:latin typeface="+mj-lt"/>
                <a:ea typeface="Arial"/>
                <a:cs typeface="Arial"/>
                <a:sym typeface="Arial"/>
              </a:rPr>
              <a:t>cục</a:t>
            </a:r>
            <a:r>
              <a:rPr lang="en-US" sz="2800" b="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>
                <a:latin typeface="+mj-lt"/>
                <a:ea typeface="Arial"/>
                <a:cs typeface="Arial"/>
                <a:sym typeface="Arial"/>
              </a:rPr>
              <a:t>bộ</a:t>
            </a:r>
            <a:r>
              <a:rPr lang="en-US" sz="2800" b="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>
                <a:latin typeface="+mj-lt"/>
                <a:ea typeface="Arial"/>
                <a:cs typeface="Arial"/>
                <a:sym typeface="Arial"/>
              </a:rPr>
              <a:t>của</a:t>
            </a:r>
            <a:r>
              <a:rPr lang="en-US" sz="2800" b="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>
                <a:latin typeface="+mj-lt"/>
                <a:ea typeface="Arial"/>
                <a:cs typeface="Arial"/>
                <a:sym typeface="Arial"/>
              </a:rPr>
              <a:t>ảnh</a:t>
            </a:r>
            <a:r>
              <a:rPr lang="en-US" sz="2800" b="0" dirty="0">
                <a:latin typeface="+mj-lt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3276600" y="6537325"/>
            <a:ext cx="2133600" cy="320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lang="en-US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813" y="4456100"/>
            <a:ext cx="6209524" cy="20285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07009" y="-1830"/>
            <a:ext cx="183699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>
                <a:latin typeface="+mj-lt"/>
              </a:rPr>
              <a:t>Cơ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sở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khoa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học</a:t>
            </a:r>
            <a:endParaRPr lang="en-US" dirty="0" smtClean="0">
              <a:latin typeface="+mj-lt"/>
            </a:endParaRPr>
          </a:p>
          <a:p>
            <a:pPr lvl="3" algn="r"/>
            <a:r>
              <a:rPr lang="en-US" sz="1200" b="1" dirty="0">
                <a:latin typeface="+mj-lt"/>
              </a:rPr>
              <a:t> </a:t>
            </a:r>
            <a:r>
              <a:rPr lang="en-US" sz="1200" b="1" dirty="0" smtClean="0">
                <a:latin typeface="+mj-lt"/>
              </a:rPr>
              <a:t>   </a:t>
            </a:r>
            <a:r>
              <a:rPr lang="en-US" sz="1200" dirty="0" smtClean="0">
                <a:latin typeface="+mj-lt"/>
              </a:rPr>
              <a:t>PCA</a:t>
            </a:r>
          </a:p>
          <a:p>
            <a:pPr lvl="3" algn="r"/>
            <a:r>
              <a:rPr lang="en-US" sz="1200" dirty="0" smtClean="0">
                <a:latin typeface="+mj-lt"/>
              </a:rPr>
              <a:t>    </a:t>
            </a:r>
            <a:r>
              <a:rPr lang="en-US" sz="1200" b="1" dirty="0" smtClean="0">
                <a:latin typeface="+mj-lt"/>
              </a:rPr>
              <a:t>HOG</a:t>
            </a:r>
          </a:p>
          <a:p>
            <a:pPr lvl="3" algn="r"/>
            <a:r>
              <a:rPr lang="en-US" sz="1200" dirty="0" smtClean="0">
                <a:latin typeface="+mj-lt"/>
              </a:rPr>
              <a:t>    </a:t>
            </a:r>
            <a:r>
              <a:rPr lang="en-US" sz="1200" dirty="0" err="1" smtClean="0">
                <a:latin typeface="+mj-lt"/>
              </a:rPr>
              <a:t>Haar</a:t>
            </a:r>
            <a:r>
              <a:rPr lang="en-US" sz="1200" dirty="0" smtClean="0">
                <a:latin typeface="+mj-lt"/>
              </a:rPr>
              <a:t>-like, </a:t>
            </a:r>
            <a:r>
              <a:rPr lang="en-US" sz="1200" dirty="0" err="1" smtClean="0">
                <a:latin typeface="+mj-lt"/>
              </a:rPr>
              <a:t>Adaboost</a:t>
            </a:r>
            <a:endParaRPr lang="en-US" sz="1200" dirty="0" smtClean="0">
              <a:latin typeface="+mj-lt"/>
            </a:endParaRPr>
          </a:p>
          <a:p>
            <a:pPr lvl="3" algn="r"/>
            <a:r>
              <a:rPr lang="en-US" sz="1200" dirty="0" smtClean="0">
                <a:latin typeface="+mj-lt"/>
              </a:rPr>
              <a:t>    </a:t>
            </a:r>
            <a:r>
              <a:rPr lang="en-US" sz="1200" dirty="0" err="1" smtClean="0">
                <a:latin typeface="+mj-lt"/>
              </a:rPr>
              <a:t>OpenCV</a:t>
            </a:r>
            <a:endParaRPr lang="en-US" sz="1200" dirty="0" smtClean="0">
              <a:latin typeface="+mj-lt"/>
            </a:endParaRPr>
          </a:p>
          <a:p>
            <a:pPr lvl="3" algn="r"/>
            <a:r>
              <a:rPr lang="en-US" sz="1200" dirty="0">
                <a:latin typeface="+mj-lt"/>
              </a:rPr>
              <a:t> </a:t>
            </a:r>
            <a:r>
              <a:rPr lang="en-US" sz="1200" dirty="0" smtClean="0">
                <a:latin typeface="+mj-lt"/>
              </a:rPr>
              <a:t>   Training Dataset</a:t>
            </a:r>
          </a:p>
          <a:p>
            <a:pPr lvl="3" algn="r"/>
            <a:r>
              <a:rPr lang="en-US" sz="1200" dirty="0">
                <a:latin typeface="+mj-lt"/>
              </a:rPr>
              <a:t> </a:t>
            </a:r>
            <a:r>
              <a:rPr lang="en-US" sz="1200" dirty="0" smtClean="0">
                <a:latin typeface="+mj-lt"/>
              </a:rPr>
              <a:t>   SVM</a:t>
            </a:r>
          </a:p>
          <a:p>
            <a:pPr lvl="3" algn="r"/>
            <a:r>
              <a:rPr lang="en-US" sz="1200" dirty="0">
                <a:latin typeface="+mj-lt"/>
              </a:rPr>
              <a:t> </a:t>
            </a:r>
            <a:r>
              <a:rPr lang="en-US" sz="1200" dirty="0" smtClean="0">
                <a:latin typeface="+mj-lt"/>
              </a:rPr>
              <a:t>   CNN</a:t>
            </a:r>
            <a:endParaRPr lang="en-US" sz="1200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>
            <a:spLocks noGrp="1"/>
          </p:cNvSpPr>
          <p:nvPr>
            <p:ph type="title"/>
          </p:nvPr>
        </p:nvSpPr>
        <p:spPr>
          <a:xfrm>
            <a:off x="457200" y="-23811"/>
            <a:ext cx="8229600" cy="8620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476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dirty="0" err="1" smtClean="0">
                <a:ea typeface="Arial"/>
                <a:cs typeface="Arial"/>
                <a:sym typeface="Arial"/>
              </a:rPr>
              <a:t>Đặc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trưng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i="0" u="none" strike="noStrike" cap="none" dirty="0" err="1" smtClean="0">
                <a:ea typeface="Arial"/>
                <a:cs typeface="Arial"/>
                <a:sym typeface="Arial"/>
              </a:rPr>
              <a:t>Haar</a:t>
            </a:r>
            <a:r>
              <a:rPr lang="en-US" sz="3200" b="1" i="0" u="none" strike="noStrike" cap="none" dirty="0" smtClean="0">
                <a:ea typeface="Arial"/>
                <a:cs typeface="Arial"/>
                <a:sym typeface="Arial"/>
              </a:rPr>
              <a:t>-like</a:t>
            </a:r>
            <a:endParaRPr lang="en-US" sz="3200" b="1" i="0" u="none" strike="noStrike" cap="none" dirty="0">
              <a:ea typeface="Arial"/>
              <a:cs typeface="Arial"/>
              <a:sym typeface="Arial"/>
            </a:endParaRPr>
          </a:p>
        </p:txBody>
      </p:sp>
      <p:sp>
        <p:nvSpPr>
          <p:cNvPr id="302" name="Shape 302"/>
          <p:cNvSpPr txBox="1">
            <a:spLocks noGrp="1"/>
          </p:cNvSpPr>
          <p:nvPr>
            <p:ph idx="1"/>
          </p:nvPr>
        </p:nvSpPr>
        <p:spPr>
          <a:xfrm>
            <a:off x="211872" y="961975"/>
            <a:ext cx="8686801" cy="55753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+mj-lt"/>
                <a:cs typeface="Arial" panose="020B0604020202020204" pitchFamily="34" charset="0"/>
              </a:rPr>
              <a:t>Đặc</a:t>
            </a:r>
            <a:r>
              <a:rPr lang="en-US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+mj-lt"/>
                <a:cs typeface="Arial" panose="020B0604020202020204" pitchFamily="34" charset="0"/>
              </a:rPr>
              <a:t>trưng</a:t>
            </a:r>
            <a:r>
              <a:rPr lang="en-US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+mj-lt"/>
                <a:cs typeface="Arial" panose="020B0604020202020204" pitchFamily="34" charset="0"/>
              </a:rPr>
              <a:t>đường</a:t>
            </a:r>
            <a:r>
              <a:rPr lang="en-US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+mj-lt"/>
                <a:cs typeface="Arial" panose="020B0604020202020204" pitchFamily="34" charset="0"/>
              </a:rPr>
              <a:t>dọc</a:t>
            </a:r>
            <a:r>
              <a:rPr lang="en-US" dirty="0" smtClean="0">
                <a:latin typeface="+mj-lt"/>
                <a:cs typeface="Arial" panose="020B0604020202020204" pitchFamily="34" charset="0"/>
              </a:rPr>
              <a:t>, </a:t>
            </a:r>
            <a:r>
              <a:rPr lang="en-US" dirty="0" err="1" smtClean="0">
                <a:latin typeface="+mj-lt"/>
                <a:cs typeface="Arial" panose="020B0604020202020204" pitchFamily="34" charset="0"/>
              </a:rPr>
              <a:t>ngang</a:t>
            </a:r>
            <a:r>
              <a:rPr lang="en-US" dirty="0" smtClean="0">
                <a:latin typeface="+mj-lt"/>
                <a:cs typeface="Arial" panose="020B0604020202020204" pitchFamily="34" charset="0"/>
              </a:rPr>
              <a:t>, </a:t>
            </a:r>
            <a:r>
              <a:rPr lang="en-US" dirty="0" err="1" smtClean="0">
                <a:latin typeface="+mj-lt"/>
                <a:cs typeface="Arial" panose="020B0604020202020204" pitchFamily="34" charset="0"/>
              </a:rPr>
              <a:t>chéo</a:t>
            </a:r>
            <a:endParaRPr lang="en-US" dirty="0" smtClean="0">
              <a:latin typeface="+mj-lt"/>
              <a:cs typeface="Arial" panose="020B0604020202020204" pitchFamily="34" charset="0"/>
            </a:endParaRPr>
          </a:p>
          <a:p>
            <a: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Sử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dụng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cửa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sổ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trượt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</a:p>
          <a:p>
            <a: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+mj-lt"/>
                <a:cs typeface="Arial" panose="020B0604020202020204" pitchFamily="34" charset="0"/>
              </a:rPr>
              <a:t>Phát</a:t>
            </a:r>
            <a:r>
              <a:rPr lang="en-US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+mj-lt"/>
                <a:cs typeface="Arial" panose="020B0604020202020204" pitchFamily="34" charset="0"/>
              </a:rPr>
              <a:t>hiện</a:t>
            </a:r>
            <a:r>
              <a:rPr lang="en-US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+mj-lt"/>
                <a:cs typeface="Arial" panose="020B0604020202020204" pitchFamily="34" charset="0"/>
              </a:rPr>
              <a:t>vùng</a:t>
            </a:r>
            <a:r>
              <a:rPr lang="en-US" dirty="0">
                <a:latin typeface="+mj-lt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+mj-lt"/>
                <a:cs typeface="Arial" panose="020B0604020202020204" pitchFamily="34" charset="0"/>
              </a:rPr>
              <a:t>mặt</a:t>
            </a:r>
            <a:endParaRPr lang="en-US" sz="2800" dirty="0" smtClean="0">
              <a:latin typeface="+mj-lt"/>
              <a:cs typeface="Arial" panose="020B0604020202020204" pitchFamily="34" charset="0"/>
            </a:endParaRPr>
          </a:p>
          <a:p>
            <a: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3276600" y="6537325"/>
            <a:ext cx="2133600" cy="320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lang="en-US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102" y="2744622"/>
            <a:ext cx="3905795" cy="20100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07009" y="-1830"/>
            <a:ext cx="183699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>
                <a:latin typeface="+mj-lt"/>
              </a:rPr>
              <a:t>Cơ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sở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khoa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học</a:t>
            </a:r>
            <a:endParaRPr lang="en-US" dirty="0" smtClean="0">
              <a:latin typeface="+mj-lt"/>
            </a:endParaRPr>
          </a:p>
          <a:p>
            <a:pPr lvl="3" algn="r"/>
            <a:r>
              <a:rPr lang="en-US" sz="1200" b="1" dirty="0">
                <a:latin typeface="+mj-lt"/>
              </a:rPr>
              <a:t> </a:t>
            </a:r>
            <a:r>
              <a:rPr lang="en-US" sz="1200" b="1" dirty="0" smtClean="0">
                <a:latin typeface="+mj-lt"/>
              </a:rPr>
              <a:t>   </a:t>
            </a:r>
            <a:r>
              <a:rPr lang="en-US" sz="1200" dirty="0" smtClean="0">
                <a:latin typeface="+mj-lt"/>
              </a:rPr>
              <a:t>PCA</a:t>
            </a:r>
          </a:p>
          <a:p>
            <a:pPr lvl="3" algn="r"/>
            <a:r>
              <a:rPr lang="en-US" sz="1200" dirty="0" smtClean="0">
                <a:latin typeface="+mj-lt"/>
              </a:rPr>
              <a:t>    HOG</a:t>
            </a:r>
          </a:p>
          <a:p>
            <a:pPr lvl="3" algn="r"/>
            <a:r>
              <a:rPr lang="en-US" sz="1200" dirty="0" smtClean="0">
                <a:latin typeface="+mj-lt"/>
              </a:rPr>
              <a:t>    </a:t>
            </a:r>
            <a:r>
              <a:rPr lang="en-US" sz="1200" b="1" dirty="0" err="1" smtClean="0">
                <a:latin typeface="+mj-lt"/>
              </a:rPr>
              <a:t>Haar</a:t>
            </a:r>
            <a:r>
              <a:rPr lang="en-US" sz="1200" b="1" dirty="0" smtClean="0">
                <a:latin typeface="+mj-lt"/>
              </a:rPr>
              <a:t>-like, </a:t>
            </a:r>
            <a:r>
              <a:rPr lang="en-US" sz="1200" b="1" dirty="0" err="1" smtClean="0">
                <a:latin typeface="+mj-lt"/>
              </a:rPr>
              <a:t>Adaboost</a:t>
            </a:r>
            <a:endParaRPr lang="en-US" sz="1200" b="1" dirty="0" smtClean="0">
              <a:latin typeface="+mj-lt"/>
            </a:endParaRPr>
          </a:p>
          <a:p>
            <a:pPr lvl="3" algn="r"/>
            <a:r>
              <a:rPr lang="en-US" sz="1200" dirty="0" smtClean="0">
                <a:latin typeface="+mj-lt"/>
              </a:rPr>
              <a:t>    </a:t>
            </a:r>
            <a:r>
              <a:rPr lang="en-US" sz="1200" dirty="0" err="1" smtClean="0">
                <a:latin typeface="+mj-lt"/>
              </a:rPr>
              <a:t>OpenCV</a:t>
            </a:r>
            <a:endParaRPr lang="en-US" sz="1200" dirty="0" smtClean="0">
              <a:latin typeface="+mj-lt"/>
            </a:endParaRPr>
          </a:p>
          <a:p>
            <a:pPr lvl="3" algn="r"/>
            <a:r>
              <a:rPr lang="en-US" sz="1200" dirty="0">
                <a:latin typeface="+mj-lt"/>
              </a:rPr>
              <a:t> </a:t>
            </a:r>
            <a:r>
              <a:rPr lang="en-US" sz="1200" dirty="0" smtClean="0">
                <a:latin typeface="+mj-lt"/>
              </a:rPr>
              <a:t>   Training Dataset</a:t>
            </a:r>
          </a:p>
          <a:p>
            <a:pPr lvl="3" algn="r"/>
            <a:r>
              <a:rPr lang="en-US" sz="1200" dirty="0">
                <a:latin typeface="+mj-lt"/>
              </a:rPr>
              <a:t> </a:t>
            </a:r>
            <a:r>
              <a:rPr lang="en-US" sz="1200" dirty="0" smtClean="0">
                <a:latin typeface="+mj-lt"/>
              </a:rPr>
              <a:t>   SVM</a:t>
            </a:r>
          </a:p>
          <a:p>
            <a:pPr lvl="3" algn="r"/>
            <a:r>
              <a:rPr lang="en-US" sz="1200" dirty="0">
                <a:latin typeface="+mj-lt"/>
              </a:rPr>
              <a:t> </a:t>
            </a:r>
            <a:r>
              <a:rPr lang="en-US" sz="1200" dirty="0" smtClean="0">
                <a:latin typeface="+mj-lt"/>
              </a:rPr>
              <a:t>   CNN</a:t>
            </a:r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457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>
            <a:spLocks noGrp="1"/>
          </p:cNvSpPr>
          <p:nvPr>
            <p:ph type="title"/>
          </p:nvPr>
        </p:nvSpPr>
        <p:spPr>
          <a:xfrm>
            <a:off x="457200" y="-23811"/>
            <a:ext cx="8229600" cy="8620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476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dirty="0" err="1" smtClean="0">
                <a:ea typeface="Arial"/>
                <a:cs typeface="Arial"/>
                <a:sym typeface="Arial"/>
              </a:rPr>
              <a:t>OpenCV</a:t>
            </a:r>
            <a:endParaRPr lang="en-US" sz="3200" b="1" i="0" u="none" strike="noStrike" cap="none" dirty="0">
              <a:ea typeface="Arial"/>
              <a:cs typeface="Arial"/>
              <a:sym typeface="Arial"/>
            </a:endParaRPr>
          </a:p>
        </p:txBody>
      </p:sp>
      <p:sp>
        <p:nvSpPr>
          <p:cNvPr id="302" name="Shape 302"/>
          <p:cNvSpPr txBox="1">
            <a:spLocks noGrp="1"/>
          </p:cNvSpPr>
          <p:nvPr>
            <p:ph idx="1"/>
          </p:nvPr>
        </p:nvSpPr>
        <p:spPr>
          <a:xfrm>
            <a:off x="0" y="961975"/>
            <a:ext cx="9144000" cy="55753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+mj-lt"/>
                <a:cs typeface="Arial" panose="020B0604020202020204" pitchFamily="34" charset="0"/>
              </a:rPr>
              <a:t>Thư</a:t>
            </a:r>
            <a:r>
              <a:rPr lang="en-US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+mj-lt"/>
                <a:cs typeface="Arial" panose="020B0604020202020204" pitchFamily="34" charset="0"/>
              </a:rPr>
              <a:t>viện</a:t>
            </a:r>
            <a:r>
              <a:rPr lang="en-US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+mj-lt"/>
                <a:cs typeface="Arial" panose="020B0604020202020204" pitchFamily="34" charset="0"/>
              </a:rPr>
              <a:t>thị</a:t>
            </a:r>
            <a:r>
              <a:rPr lang="en-US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+mj-lt"/>
                <a:cs typeface="Arial" panose="020B0604020202020204" pitchFamily="34" charset="0"/>
              </a:rPr>
              <a:t>giác</a:t>
            </a:r>
            <a:r>
              <a:rPr lang="en-US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+mj-lt"/>
                <a:cs typeface="Arial" panose="020B0604020202020204" pitchFamily="34" charset="0"/>
              </a:rPr>
              <a:t>máy</a:t>
            </a:r>
            <a:r>
              <a:rPr lang="en-US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+mj-lt"/>
                <a:cs typeface="Arial" panose="020B0604020202020204" pitchFamily="34" charset="0"/>
              </a:rPr>
              <a:t>tính</a:t>
            </a:r>
            <a:endParaRPr lang="en-US" dirty="0" smtClean="0">
              <a:latin typeface="+mj-lt"/>
              <a:cs typeface="Arial" panose="020B0604020202020204" pitchFamily="34" charset="0"/>
            </a:endParaRPr>
          </a:p>
          <a:p>
            <a: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 err="1">
                <a:latin typeface="+mj-lt"/>
                <a:cs typeface="Arial" panose="020B0604020202020204" pitchFamily="34" charset="0"/>
              </a:rPr>
              <a:t>M</a:t>
            </a:r>
            <a:r>
              <a:rPr lang="en-US" dirty="0" err="1" smtClean="0">
                <a:latin typeface="+mj-lt"/>
                <a:cs typeface="Arial" panose="020B0604020202020204" pitchFamily="34" charset="0"/>
              </a:rPr>
              <a:t>áy</a:t>
            </a:r>
            <a:r>
              <a:rPr lang="en-US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+mj-lt"/>
                <a:cs typeface="Arial" panose="020B0604020202020204" pitchFamily="34" charset="0"/>
              </a:rPr>
              <a:t>học</a:t>
            </a:r>
            <a:endParaRPr lang="en-US" dirty="0" smtClean="0">
              <a:latin typeface="+mj-lt"/>
              <a:cs typeface="Arial" panose="020B0604020202020204" pitchFamily="34" charset="0"/>
            </a:endParaRPr>
          </a:p>
          <a:p>
            <a: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+mj-lt"/>
                <a:cs typeface="Arial" panose="020B0604020202020204" pitchFamily="34" charset="0"/>
              </a:rPr>
              <a:t>Phân</a:t>
            </a:r>
            <a:r>
              <a:rPr lang="en-US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+mj-lt"/>
                <a:cs typeface="Arial" panose="020B0604020202020204" pitchFamily="34" charset="0"/>
              </a:rPr>
              <a:t>tích</a:t>
            </a:r>
            <a:r>
              <a:rPr lang="en-US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+mj-lt"/>
                <a:cs typeface="Arial" panose="020B0604020202020204" pitchFamily="34" charset="0"/>
              </a:rPr>
              <a:t>dữ</a:t>
            </a:r>
            <a:r>
              <a:rPr lang="en-US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+mj-lt"/>
                <a:cs typeface="Arial" panose="020B0604020202020204" pitchFamily="34" charset="0"/>
              </a:rPr>
              <a:t>liệu</a:t>
            </a:r>
            <a:endParaRPr lang="en-US" dirty="0" smtClean="0">
              <a:latin typeface="+mj-lt"/>
              <a:cs typeface="Arial" panose="020B0604020202020204" pitchFamily="34" charset="0"/>
            </a:endParaRPr>
          </a:p>
          <a:p>
            <a: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+mj-lt"/>
                <a:cs typeface="Arial" panose="020B0604020202020204" pitchFamily="34" charset="0"/>
              </a:rPr>
              <a:t>Viết</a:t>
            </a:r>
            <a:r>
              <a:rPr lang="en-US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+mj-lt"/>
                <a:cs typeface="Arial" panose="020B0604020202020204" pitchFamily="34" charset="0"/>
              </a:rPr>
              <a:t>bằng</a:t>
            </a:r>
            <a:r>
              <a:rPr lang="en-US" dirty="0" smtClean="0">
                <a:latin typeface="+mj-lt"/>
                <a:cs typeface="Arial" panose="020B0604020202020204" pitchFamily="34" charset="0"/>
              </a:rPr>
              <a:t> C/C++</a:t>
            </a:r>
            <a:endParaRPr lang="en-US" dirty="0">
              <a:latin typeface="+mj-lt"/>
              <a:cs typeface="Arial" panose="020B0604020202020204" pitchFamily="34" charset="0"/>
            </a:endParaRPr>
          </a:p>
          <a:p>
            <a: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Mã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nguồn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mở</a:t>
            </a:r>
            <a:endParaRPr lang="en-US" sz="2800" dirty="0" smtClean="0">
              <a:latin typeface="+mj-lt"/>
              <a:cs typeface="Arial" panose="020B0604020202020204" pitchFamily="34" charset="0"/>
            </a:endParaRPr>
          </a:p>
          <a:p>
            <a: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+mj-lt"/>
                <a:cs typeface="Arial" panose="020B0604020202020204" pitchFamily="34" charset="0"/>
              </a:rPr>
              <a:t>Ứng</a:t>
            </a:r>
            <a:r>
              <a:rPr lang="en-US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+mj-lt"/>
                <a:cs typeface="Arial" panose="020B0604020202020204" pitchFamily="34" charset="0"/>
              </a:rPr>
              <a:t>dụng</a:t>
            </a:r>
            <a:r>
              <a:rPr lang="en-US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+mj-lt"/>
                <a:cs typeface="Arial" panose="020B0604020202020204" pitchFamily="34" charset="0"/>
              </a:rPr>
              <a:t>rỗng</a:t>
            </a:r>
            <a:r>
              <a:rPr lang="en-US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+mj-lt"/>
                <a:cs typeface="Arial" panose="020B0604020202020204" pitchFamily="34" charset="0"/>
              </a:rPr>
              <a:t>rãi</a:t>
            </a:r>
            <a:endParaRPr lang="en-US" dirty="0" smtClean="0">
              <a:latin typeface="+mj-lt"/>
              <a:cs typeface="Arial" panose="020B0604020202020204" pitchFamily="34" charset="0"/>
            </a:endParaRPr>
          </a:p>
          <a:p>
            <a: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Phát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triển</a:t>
            </a:r>
            <a:r>
              <a:rPr lang="en-US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+mj-lt"/>
                <a:cs typeface="Arial" panose="020B0604020202020204" pitchFamily="34" charset="0"/>
              </a:rPr>
              <a:t>tại</a:t>
            </a:r>
            <a:r>
              <a:rPr lang="en-US" dirty="0" smtClean="0">
                <a:latin typeface="+mj-lt"/>
                <a:cs typeface="Arial" panose="020B0604020202020204" pitchFamily="34" charset="0"/>
              </a:rPr>
              <a:t> Intel </a:t>
            </a:r>
            <a:r>
              <a:rPr lang="en-US" dirty="0" err="1" smtClean="0">
                <a:latin typeface="+mj-lt"/>
                <a:cs typeface="Arial" panose="020B0604020202020204" pitchFamily="34" charset="0"/>
              </a:rPr>
              <a:t>năm</a:t>
            </a:r>
            <a:r>
              <a:rPr lang="en-US" dirty="0">
                <a:latin typeface="+mj-lt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+mj-lt"/>
                <a:cs typeface="Arial" panose="020B0604020202020204" pitchFamily="34" charset="0"/>
              </a:rPr>
              <a:t>1999 </a:t>
            </a:r>
            <a:r>
              <a:rPr lang="en-US" dirty="0" err="1" smtClean="0">
                <a:latin typeface="+mj-lt"/>
                <a:cs typeface="Arial" panose="020B0604020202020204" pitchFamily="34" charset="0"/>
              </a:rPr>
              <a:t>bởi</a:t>
            </a:r>
            <a:r>
              <a:rPr lang="en-US" dirty="0" smtClean="0">
                <a:latin typeface="+mj-lt"/>
                <a:cs typeface="Arial" panose="020B0604020202020204" pitchFamily="34" charset="0"/>
              </a:rPr>
              <a:t> Gary </a:t>
            </a:r>
            <a:r>
              <a:rPr lang="en-US" dirty="0" err="1" smtClean="0">
                <a:latin typeface="+mj-lt"/>
                <a:cs typeface="Arial" panose="020B0604020202020204" pitchFamily="34" charset="0"/>
              </a:rPr>
              <a:t>Bradsky</a:t>
            </a:r>
            <a:endParaRPr lang="en-US" dirty="0" smtClean="0">
              <a:latin typeface="+mj-lt"/>
              <a:cs typeface="Arial" panose="020B0604020202020204" pitchFamily="34" charset="0"/>
            </a:endParaRPr>
          </a:p>
          <a:p>
            <a: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+mj-lt"/>
                <a:cs typeface="Arial" panose="020B0604020202020204" pitchFamily="34" charset="0"/>
              </a:rPr>
              <a:t>Đa</a:t>
            </a:r>
            <a:r>
              <a:rPr lang="en-US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+mj-lt"/>
                <a:cs typeface="Arial" panose="020B0604020202020204" pitchFamily="34" charset="0"/>
              </a:rPr>
              <a:t>ngôn</a:t>
            </a:r>
            <a:r>
              <a:rPr lang="en-US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+mj-lt"/>
                <a:cs typeface="Arial" panose="020B0604020202020204" pitchFamily="34" charset="0"/>
              </a:rPr>
              <a:t>ngữ</a:t>
            </a:r>
            <a:endParaRPr lang="en-US" dirty="0" smtClean="0">
              <a:latin typeface="+mj-lt"/>
              <a:cs typeface="Arial" panose="020B0604020202020204" pitchFamily="34" charset="0"/>
            </a:endParaRPr>
          </a:p>
          <a:p>
            <a: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+mj-lt"/>
                <a:cs typeface="Arial" panose="020B0604020202020204" pitchFamily="34" charset="0"/>
              </a:rPr>
              <a:t>Đa</a:t>
            </a:r>
            <a:r>
              <a:rPr lang="en-US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+mj-lt"/>
                <a:cs typeface="Arial" panose="020B0604020202020204" pitchFamily="34" charset="0"/>
              </a:rPr>
              <a:t>nền</a:t>
            </a:r>
            <a:r>
              <a:rPr lang="en-US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+mj-lt"/>
                <a:cs typeface="Arial" panose="020B0604020202020204" pitchFamily="34" charset="0"/>
              </a:rPr>
              <a:t>tảng</a:t>
            </a:r>
            <a:endParaRPr lang="en-US" dirty="0" smtClean="0">
              <a:latin typeface="+mj-lt"/>
              <a:cs typeface="Arial" panose="020B0604020202020204" pitchFamily="34" charset="0"/>
            </a:endParaRPr>
          </a:p>
          <a:p>
            <a: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+mj-lt"/>
                <a:cs typeface="Arial" panose="020B0604020202020204" pitchFamily="34" charset="0"/>
              </a:rPr>
              <a:t>Ứng</a:t>
            </a:r>
            <a:r>
              <a:rPr lang="en-US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+mj-lt"/>
                <a:cs typeface="Arial" panose="020B0604020202020204" pitchFamily="34" charset="0"/>
              </a:rPr>
              <a:t>dụng</a:t>
            </a:r>
            <a:r>
              <a:rPr lang="en-US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+mj-lt"/>
                <a:cs typeface="Arial" panose="020B0604020202020204" pitchFamily="34" charset="0"/>
              </a:rPr>
              <a:t>thời</a:t>
            </a:r>
            <a:r>
              <a:rPr lang="en-US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+mj-lt"/>
                <a:cs typeface="Arial" panose="020B0604020202020204" pitchFamily="34" charset="0"/>
              </a:rPr>
              <a:t>gian</a:t>
            </a:r>
            <a:r>
              <a:rPr lang="en-US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+mj-lt"/>
                <a:cs typeface="Arial" panose="020B0604020202020204" pitchFamily="34" charset="0"/>
              </a:rPr>
              <a:t>thực</a:t>
            </a:r>
            <a:endParaRPr lang="en-US" sz="28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3276600" y="6537325"/>
            <a:ext cx="2133600" cy="320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lang="en-US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7009" y="-1830"/>
            <a:ext cx="18369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>
                <a:latin typeface="+mj-lt"/>
              </a:rPr>
              <a:t>Cơ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sở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khoa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học</a:t>
            </a:r>
            <a:endParaRPr lang="en-US" dirty="0" smtClean="0">
              <a:latin typeface="+mj-lt"/>
            </a:endParaRPr>
          </a:p>
          <a:p>
            <a:pPr lvl="3" algn="r"/>
            <a:r>
              <a:rPr lang="en-US" b="1" dirty="0">
                <a:latin typeface="+mj-lt"/>
              </a:rPr>
              <a:t> </a:t>
            </a:r>
            <a:r>
              <a:rPr lang="en-US" b="1" dirty="0" smtClean="0">
                <a:latin typeface="+mj-lt"/>
              </a:rPr>
              <a:t>   </a:t>
            </a:r>
            <a:r>
              <a:rPr lang="en-US" sz="1200" dirty="0" smtClean="0">
                <a:latin typeface="+mj-lt"/>
              </a:rPr>
              <a:t>PCA</a:t>
            </a:r>
          </a:p>
          <a:p>
            <a:pPr lvl="3" algn="r"/>
            <a:r>
              <a:rPr lang="en-US" sz="1200" dirty="0" smtClean="0">
                <a:latin typeface="+mj-lt"/>
              </a:rPr>
              <a:t>    HOG</a:t>
            </a:r>
          </a:p>
          <a:p>
            <a:pPr lvl="3" algn="r"/>
            <a:r>
              <a:rPr lang="en-US" sz="1200" dirty="0" smtClean="0">
                <a:latin typeface="+mj-lt"/>
              </a:rPr>
              <a:t>    </a:t>
            </a:r>
            <a:r>
              <a:rPr lang="en-US" sz="1200" dirty="0" err="1" smtClean="0">
                <a:latin typeface="+mj-lt"/>
              </a:rPr>
              <a:t>Haar</a:t>
            </a:r>
            <a:r>
              <a:rPr lang="en-US" sz="1200" dirty="0" smtClean="0">
                <a:latin typeface="+mj-lt"/>
              </a:rPr>
              <a:t>-like, </a:t>
            </a:r>
            <a:r>
              <a:rPr lang="en-US" sz="1200" dirty="0" err="1" smtClean="0">
                <a:latin typeface="+mj-lt"/>
              </a:rPr>
              <a:t>Adaboost</a:t>
            </a:r>
            <a:endParaRPr lang="en-US" sz="1200" dirty="0" smtClean="0">
              <a:latin typeface="+mj-lt"/>
            </a:endParaRPr>
          </a:p>
          <a:p>
            <a:pPr lvl="3" algn="r"/>
            <a:r>
              <a:rPr lang="en-US" sz="1200" dirty="0" smtClean="0">
                <a:latin typeface="+mj-lt"/>
              </a:rPr>
              <a:t>    </a:t>
            </a:r>
            <a:r>
              <a:rPr lang="en-US" sz="1200" b="1" dirty="0" err="1" smtClean="0">
                <a:latin typeface="+mj-lt"/>
              </a:rPr>
              <a:t>OpenCV</a:t>
            </a:r>
            <a:endParaRPr lang="en-US" sz="1200" b="1" dirty="0" smtClean="0">
              <a:latin typeface="+mj-lt"/>
            </a:endParaRPr>
          </a:p>
          <a:p>
            <a:pPr lvl="3" algn="r"/>
            <a:r>
              <a:rPr lang="en-US" sz="1200" dirty="0">
                <a:latin typeface="+mj-lt"/>
              </a:rPr>
              <a:t> </a:t>
            </a:r>
            <a:r>
              <a:rPr lang="en-US" sz="1200" dirty="0" smtClean="0">
                <a:latin typeface="+mj-lt"/>
              </a:rPr>
              <a:t>   Training Dataset</a:t>
            </a:r>
          </a:p>
          <a:p>
            <a:pPr lvl="3" algn="r"/>
            <a:r>
              <a:rPr lang="en-US" sz="1200" dirty="0">
                <a:latin typeface="+mj-lt"/>
              </a:rPr>
              <a:t> </a:t>
            </a:r>
            <a:r>
              <a:rPr lang="en-US" sz="1200" dirty="0" smtClean="0">
                <a:latin typeface="+mj-lt"/>
              </a:rPr>
              <a:t>   SVM</a:t>
            </a:r>
          </a:p>
          <a:p>
            <a:pPr lvl="3" algn="r"/>
            <a:r>
              <a:rPr lang="en-US" sz="1200" dirty="0">
                <a:latin typeface="+mj-lt"/>
              </a:rPr>
              <a:t> </a:t>
            </a:r>
            <a:r>
              <a:rPr lang="en-US" sz="1200" dirty="0" smtClean="0">
                <a:latin typeface="+mj-lt"/>
              </a:rPr>
              <a:t>   CNN</a:t>
            </a:r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045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title"/>
          </p:nvPr>
        </p:nvSpPr>
        <p:spPr>
          <a:xfrm>
            <a:off x="457200" y="-23811"/>
            <a:ext cx="8229600" cy="8620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476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i="0" u="none" strike="noStrike" cap="none" dirty="0" smtClean="0">
                <a:ea typeface="Arial"/>
                <a:cs typeface="Arial"/>
                <a:sym typeface="Arial"/>
              </a:rPr>
              <a:t>Training Dataset</a:t>
            </a:r>
            <a:endParaRPr lang="en-US" sz="3200" b="1" i="0" u="none" strike="noStrike" cap="none" dirty="0">
              <a:ea typeface="Arial"/>
              <a:cs typeface="Arial"/>
              <a:sym typeface="Arial"/>
            </a:endParaRPr>
          </a:p>
        </p:txBody>
      </p:sp>
      <p:sp>
        <p:nvSpPr>
          <p:cNvPr id="333" name="Shape 333"/>
          <p:cNvSpPr txBox="1">
            <a:spLocks noGrp="1"/>
          </p:cNvSpPr>
          <p:nvPr>
            <p:ph idx="1"/>
          </p:nvPr>
        </p:nvSpPr>
        <p:spPr>
          <a:xfrm>
            <a:off x="214312" y="928687"/>
            <a:ext cx="8684361" cy="524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ct val="100000"/>
            </a:pPr>
            <a:r>
              <a:rPr lang="en-US" sz="2800" b="0" dirty="0" err="1">
                <a:latin typeface="+mj-lt"/>
                <a:ea typeface="Arial"/>
                <a:cs typeface="Arial"/>
                <a:sym typeface="Arial"/>
              </a:rPr>
              <a:t>Hiện</a:t>
            </a:r>
            <a:r>
              <a:rPr lang="en-US" sz="2800" b="0" dirty="0">
                <a:latin typeface="+mj-lt"/>
                <a:ea typeface="Arial"/>
                <a:cs typeface="Arial"/>
                <a:sym typeface="Arial"/>
              </a:rPr>
              <a:t> nay </a:t>
            </a:r>
            <a:r>
              <a:rPr lang="en-US" sz="2800" b="0" dirty="0" err="1">
                <a:latin typeface="+mj-lt"/>
                <a:ea typeface="Arial"/>
                <a:cs typeface="Arial"/>
                <a:sym typeface="Arial"/>
              </a:rPr>
              <a:t>có</a:t>
            </a:r>
            <a:r>
              <a:rPr lang="en-US" sz="2800" b="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nhiều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>
                <a:latin typeface="+mj-lt"/>
                <a:ea typeface="Arial"/>
                <a:cs typeface="Arial"/>
                <a:sym typeface="Arial"/>
              </a:rPr>
              <a:t>tập</a:t>
            </a:r>
            <a:r>
              <a:rPr lang="en-US" sz="2800" b="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>
                <a:latin typeface="+mj-lt"/>
                <a:ea typeface="Arial"/>
                <a:cs typeface="Arial"/>
                <a:sym typeface="Arial"/>
              </a:rPr>
              <a:t>huấn</a:t>
            </a:r>
            <a:r>
              <a:rPr lang="en-US" sz="2800" b="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>
                <a:latin typeface="+mj-lt"/>
                <a:ea typeface="Arial"/>
                <a:cs typeface="Arial"/>
                <a:sym typeface="Arial"/>
              </a:rPr>
              <a:t>luyện</a:t>
            </a:r>
            <a:r>
              <a:rPr lang="en-US" sz="2800" b="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chuẩn</a:t>
            </a:r>
            <a:r>
              <a:rPr lang="en-US" sz="28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như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:</a:t>
            </a:r>
          </a:p>
          <a:p>
            <a:pPr lvl="1">
              <a:spcBef>
                <a:spcPts val="110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2400" dirty="0">
                <a:latin typeface="+mj-lt"/>
                <a:ea typeface="Arial"/>
                <a:cs typeface="Arial"/>
                <a:sym typeface="Arial"/>
              </a:rPr>
              <a:t>Cohn-</a:t>
            </a:r>
            <a:r>
              <a:rPr lang="en-US" sz="2400" dirty="0" err="1">
                <a:latin typeface="+mj-lt"/>
                <a:ea typeface="Arial"/>
                <a:cs typeface="Arial"/>
                <a:sym typeface="Arial"/>
              </a:rPr>
              <a:t>Kanade</a:t>
            </a:r>
            <a:endParaRPr lang="en-US" sz="2400" dirty="0">
              <a:latin typeface="+mj-lt"/>
              <a:ea typeface="Arial"/>
              <a:cs typeface="Arial"/>
              <a:sym typeface="Arial"/>
            </a:endParaRPr>
          </a:p>
          <a:p>
            <a:pPr lvl="1">
              <a:spcBef>
                <a:spcPts val="110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2400" b="0" dirty="0" smtClean="0">
                <a:latin typeface="+mj-lt"/>
                <a:ea typeface="Arial"/>
                <a:cs typeface="Arial"/>
                <a:sym typeface="Arial"/>
              </a:rPr>
              <a:t>JAFFE </a:t>
            </a:r>
            <a:r>
              <a:rPr lang="en-US" sz="2400" b="0" dirty="0">
                <a:latin typeface="+mj-lt"/>
                <a:ea typeface="Arial"/>
                <a:cs typeface="Arial"/>
                <a:sym typeface="Arial"/>
              </a:rPr>
              <a:t>(</a:t>
            </a:r>
            <a:r>
              <a:rPr lang="en-US" sz="2400" b="0" i="1" dirty="0">
                <a:latin typeface="+mj-lt"/>
                <a:ea typeface="Arial"/>
                <a:cs typeface="Arial"/>
                <a:sym typeface="Arial"/>
              </a:rPr>
              <a:t>Japanese Female Facial </a:t>
            </a:r>
            <a:r>
              <a:rPr lang="en-US" sz="2400" b="0" i="1" dirty="0" smtClean="0">
                <a:latin typeface="+mj-lt"/>
                <a:ea typeface="Arial"/>
                <a:cs typeface="Arial"/>
                <a:sym typeface="Arial"/>
              </a:rPr>
              <a:t>Expression</a:t>
            </a:r>
            <a:r>
              <a:rPr lang="en-US" sz="2400" dirty="0" smtClean="0">
                <a:latin typeface="+mj-lt"/>
                <a:ea typeface="Arial"/>
                <a:cs typeface="Arial"/>
                <a:sym typeface="Arial"/>
              </a:rPr>
              <a:t>)</a:t>
            </a:r>
          </a:p>
          <a:p>
            <a:pPr lvl="1">
              <a:spcBef>
                <a:spcPts val="110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2400" b="0" dirty="0" smtClean="0">
                <a:latin typeface="+mj-lt"/>
                <a:ea typeface="Arial"/>
                <a:cs typeface="Arial"/>
                <a:sym typeface="Arial"/>
              </a:rPr>
              <a:t>MMI</a:t>
            </a:r>
          </a:p>
          <a:p>
            <a:pPr lvl="1">
              <a:spcBef>
                <a:spcPts val="110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2400" b="0" dirty="0" smtClean="0">
                <a:latin typeface="+mj-lt"/>
                <a:ea typeface="Arial"/>
                <a:cs typeface="Arial"/>
                <a:sym typeface="Arial"/>
              </a:rPr>
              <a:t>FERG-DB</a:t>
            </a:r>
          </a:p>
          <a:p>
            <a:pPr marR="0" lvl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ct val="100000"/>
            </a:pP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Cấu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trúc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thư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mục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và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tên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ảnh</a:t>
            </a:r>
            <a:endParaRPr lang="en-US" sz="2800" b="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3276600" y="6537325"/>
            <a:ext cx="2133600" cy="320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lang="en-US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Shape 332"/>
          <p:cNvSpPr txBox="1"/>
          <p:nvPr/>
        </p:nvSpPr>
        <p:spPr>
          <a:xfrm>
            <a:off x="4238625" y="4813300"/>
            <a:ext cx="446087" cy="320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58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Verdana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SLD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07009" y="-1830"/>
            <a:ext cx="183699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>
                <a:latin typeface="+mj-lt"/>
              </a:rPr>
              <a:t>Cơ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sở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khoa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học</a:t>
            </a:r>
            <a:endParaRPr lang="en-US" dirty="0" smtClean="0">
              <a:latin typeface="+mj-lt"/>
            </a:endParaRPr>
          </a:p>
          <a:p>
            <a:pPr lvl="3" algn="r"/>
            <a:r>
              <a:rPr lang="en-US" sz="1200" b="1" dirty="0">
                <a:latin typeface="+mj-lt"/>
              </a:rPr>
              <a:t> </a:t>
            </a:r>
            <a:r>
              <a:rPr lang="en-US" sz="1200" b="1" dirty="0" smtClean="0">
                <a:latin typeface="+mj-lt"/>
              </a:rPr>
              <a:t>   </a:t>
            </a:r>
            <a:r>
              <a:rPr lang="en-US" sz="1200" dirty="0" smtClean="0">
                <a:latin typeface="+mj-lt"/>
              </a:rPr>
              <a:t>PCA</a:t>
            </a:r>
          </a:p>
          <a:p>
            <a:pPr lvl="3" algn="r"/>
            <a:r>
              <a:rPr lang="en-US" sz="1200" dirty="0" smtClean="0">
                <a:latin typeface="+mj-lt"/>
              </a:rPr>
              <a:t>    HOG</a:t>
            </a:r>
          </a:p>
          <a:p>
            <a:pPr lvl="3" algn="r"/>
            <a:r>
              <a:rPr lang="en-US" sz="1200" dirty="0" smtClean="0">
                <a:latin typeface="+mj-lt"/>
              </a:rPr>
              <a:t>    </a:t>
            </a:r>
            <a:r>
              <a:rPr lang="en-US" sz="1200" dirty="0" err="1" smtClean="0">
                <a:latin typeface="+mj-lt"/>
              </a:rPr>
              <a:t>Haar</a:t>
            </a:r>
            <a:r>
              <a:rPr lang="en-US" sz="1200" dirty="0" smtClean="0">
                <a:latin typeface="+mj-lt"/>
              </a:rPr>
              <a:t>-like, </a:t>
            </a:r>
            <a:r>
              <a:rPr lang="en-US" sz="1200" dirty="0" err="1" smtClean="0">
                <a:latin typeface="+mj-lt"/>
              </a:rPr>
              <a:t>Adaboost</a:t>
            </a:r>
            <a:endParaRPr lang="en-US" sz="1200" dirty="0" smtClean="0">
              <a:latin typeface="+mj-lt"/>
            </a:endParaRPr>
          </a:p>
          <a:p>
            <a:pPr lvl="3" algn="r"/>
            <a:r>
              <a:rPr lang="en-US" sz="1200" dirty="0" smtClean="0">
                <a:latin typeface="+mj-lt"/>
              </a:rPr>
              <a:t>    </a:t>
            </a:r>
            <a:r>
              <a:rPr lang="en-US" sz="1200" dirty="0" err="1" smtClean="0">
                <a:latin typeface="+mj-lt"/>
              </a:rPr>
              <a:t>OpenCV</a:t>
            </a:r>
            <a:endParaRPr lang="en-US" sz="1200" dirty="0" smtClean="0">
              <a:latin typeface="+mj-lt"/>
            </a:endParaRPr>
          </a:p>
          <a:p>
            <a:pPr lvl="3" algn="r"/>
            <a:r>
              <a:rPr lang="en-US" sz="1200" dirty="0">
                <a:latin typeface="+mj-lt"/>
              </a:rPr>
              <a:t> </a:t>
            </a:r>
            <a:r>
              <a:rPr lang="en-US" sz="1200" dirty="0" smtClean="0">
                <a:latin typeface="+mj-lt"/>
              </a:rPr>
              <a:t>   </a:t>
            </a:r>
            <a:r>
              <a:rPr lang="en-US" sz="1200" b="1" dirty="0" smtClean="0">
                <a:latin typeface="+mj-lt"/>
              </a:rPr>
              <a:t>Training Dataset</a:t>
            </a:r>
          </a:p>
          <a:p>
            <a:pPr lvl="3" algn="r"/>
            <a:r>
              <a:rPr lang="en-US" sz="1200" dirty="0">
                <a:latin typeface="+mj-lt"/>
              </a:rPr>
              <a:t> </a:t>
            </a:r>
            <a:r>
              <a:rPr lang="en-US" sz="1200" dirty="0" smtClean="0">
                <a:latin typeface="+mj-lt"/>
              </a:rPr>
              <a:t>   SVM</a:t>
            </a:r>
          </a:p>
          <a:p>
            <a:pPr lvl="3" algn="r"/>
            <a:r>
              <a:rPr lang="en-US" sz="1200" dirty="0">
                <a:latin typeface="+mj-lt"/>
              </a:rPr>
              <a:t> </a:t>
            </a:r>
            <a:r>
              <a:rPr lang="en-US" sz="1200" dirty="0" smtClean="0">
                <a:latin typeface="+mj-lt"/>
              </a:rPr>
              <a:t>   CNN</a:t>
            </a:r>
            <a:endParaRPr lang="en-US" sz="1200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717786" y="46736"/>
            <a:ext cx="8229600" cy="87153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63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33333"/>
              <a:buFont typeface="Arial"/>
              <a:buNone/>
            </a:pPr>
            <a:r>
              <a:rPr lang="en-US" sz="3200" b="1" i="0" u="none" strike="noStrike" cap="none" dirty="0" err="1" smtClean="0">
                <a:ea typeface="Arial"/>
                <a:cs typeface="Arial"/>
                <a:sym typeface="Arial"/>
              </a:rPr>
              <a:t>Nội</a:t>
            </a:r>
            <a:r>
              <a:rPr lang="en-US" sz="3200" b="1" i="0" u="none" strike="noStrike" cap="none" dirty="0" smtClean="0">
                <a:ea typeface="Arial"/>
                <a:cs typeface="Arial"/>
                <a:sym typeface="Arial"/>
              </a:rPr>
              <a:t> Dung</a:t>
            </a:r>
            <a:endParaRPr lang="en-US" sz="3200" b="1" i="0" u="none" strike="noStrike" cap="none" dirty="0">
              <a:ea typeface="Arial"/>
              <a:cs typeface="Arial"/>
              <a:sym typeface="Arial"/>
            </a:endParaRPr>
          </a:p>
        </p:txBody>
      </p:sp>
      <p:grpSp>
        <p:nvGrpSpPr>
          <p:cNvPr id="122" name="Shape 122"/>
          <p:cNvGrpSpPr/>
          <p:nvPr/>
        </p:nvGrpSpPr>
        <p:grpSpPr>
          <a:xfrm>
            <a:off x="1663273" y="1246092"/>
            <a:ext cx="5990457" cy="627063"/>
            <a:chOff x="1981200" y="1757362"/>
            <a:chExt cx="5106988" cy="627063"/>
          </a:xfrm>
        </p:grpSpPr>
        <p:cxnSp>
          <p:nvCxnSpPr>
            <p:cNvPr id="123" name="Shape 123"/>
            <p:cNvCxnSpPr/>
            <p:nvPr/>
          </p:nvCxnSpPr>
          <p:spPr>
            <a:xfrm>
              <a:off x="2286000" y="2384425"/>
              <a:ext cx="4800600" cy="0"/>
            </a:xfrm>
            <a:prstGeom prst="straightConnector1">
              <a:avLst/>
            </a:prstGeom>
            <a:noFill/>
            <a:ln w="25400" cap="flat" cmpd="sng">
              <a:solidFill>
                <a:srgbClr val="C0C0C0"/>
              </a:solidFill>
              <a:prstDash val="solid"/>
              <a:miter lim="8000"/>
              <a:headEnd type="none" w="med" len="med"/>
              <a:tailEnd type="oval" w="med" len="med"/>
            </a:ln>
          </p:spPr>
        </p:cxnSp>
        <p:sp>
          <p:nvSpPr>
            <p:cNvPr id="124" name="Shape 124"/>
            <p:cNvSpPr txBox="1"/>
            <p:nvPr/>
          </p:nvSpPr>
          <p:spPr>
            <a:xfrm rot="3360000">
              <a:off x="2001837" y="1808162"/>
              <a:ext cx="479425" cy="5207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Shape 125"/>
            <p:cNvSpPr txBox="1"/>
            <p:nvPr/>
          </p:nvSpPr>
          <p:spPr>
            <a:xfrm>
              <a:off x="2659062" y="1757362"/>
              <a:ext cx="4429126" cy="5238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-44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Times New Roman"/>
                <a:buNone/>
              </a:pPr>
              <a:r>
                <a:rPr lang="en-US" sz="2800" i="0" u="none" strike="noStrike" cap="none" dirty="0" err="1">
                  <a:solidFill>
                    <a:schemeClr val="tx1"/>
                  </a:solidFill>
                  <a:latin typeface="+mj-lt"/>
                </a:rPr>
                <a:t>Tổng</a:t>
              </a:r>
              <a:r>
                <a:rPr lang="en-US" sz="2800" i="0" u="none" strike="noStrike" cap="none" dirty="0">
                  <a:solidFill>
                    <a:schemeClr val="tx1"/>
                  </a:solidFill>
                  <a:latin typeface="+mj-lt"/>
                </a:rPr>
                <a:t> </a:t>
              </a:r>
              <a:r>
                <a:rPr lang="en-US" sz="2800" i="0" u="none" strike="noStrike" cap="none" dirty="0" err="1">
                  <a:solidFill>
                    <a:schemeClr val="tx1"/>
                  </a:solidFill>
                  <a:latin typeface="+mj-lt"/>
                </a:rPr>
                <a:t>quan</a:t>
              </a:r>
              <a:endParaRPr lang="en-US" sz="2800" i="0" u="none" strike="noStrike" cap="none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26" name="Shape 126"/>
            <p:cNvSpPr txBox="1"/>
            <p:nvPr/>
          </p:nvSpPr>
          <p:spPr>
            <a:xfrm>
              <a:off x="2057400" y="1851025"/>
              <a:ext cx="312737" cy="461962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-381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Times New Roman"/>
                <a:buNone/>
              </a:pPr>
              <a:r>
                <a:rPr lang="en-US" sz="2400" b="1" i="0" u="none" strike="noStrike" cap="none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</a:p>
          </p:txBody>
        </p:sp>
      </p:grpSp>
      <p:grpSp>
        <p:nvGrpSpPr>
          <p:cNvPr id="127" name="Shape 127"/>
          <p:cNvGrpSpPr/>
          <p:nvPr/>
        </p:nvGrpSpPr>
        <p:grpSpPr>
          <a:xfrm>
            <a:off x="1566471" y="2009851"/>
            <a:ext cx="6083266" cy="688633"/>
            <a:chOff x="1891664" y="2486196"/>
            <a:chExt cx="5194936" cy="688633"/>
          </a:xfrm>
        </p:grpSpPr>
        <p:cxnSp>
          <p:nvCxnSpPr>
            <p:cNvPr id="128" name="Shape 128"/>
            <p:cNvCxnSpPr/>
            <p:nvPr/>
          </p:nvCxnSpPr>
          <p:spPr>
            <a:xfrm>
              <a:off x="2286000" y="3146425"/>
              <a:ext cx="4800600" cy="0"/>
            </a:xfrm>
            <a:prstGeom prst="straightConnector1">
              <a:avLst/>
            </a:prstGeom>
            <a:noFill/>
            <a:ln w="25400" cap="flat" cmpd="sng">
              <a:solidFill>
                <a:srgbClr val="C0C0C0"/>
              </a:solidFill>
              <a:prstDash val="solid"/>
              <a:miter lim="8000"/>
              <a:headEnd type="none" w="med" len="med"/>
              <a:tailEnd type="oval" w="med" len="med"/>
            </a:ln>
          </p:spPr>
        </p:cxnSp>
        <p:sp>
          <p:nvSpPr>
            <p:cNvPr id="129" name="Shape 129"/>
            <p:cNvSpPr txBox="1"/>
            <p:nvPr/>
          </p:nvSpPr>
          <p:spPr>
            <a:xfrm rot="3360000">
              <a:off x="2001837" y="2570162"/>
              <a:ext cx="479425" cy="5207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Shape 130"/>
            <p:cNvSpPr txBox="1"/>
            <p:nvPr/>
          </p:nvSpPr>
          <p:spPr>
            <a:xfrm>
              <a:off x="2659062" y="2543175"/>
              <a:ext cx="4357687" cy="5238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-44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Times New Roman"/>
                <a:buNone/>
              </a:pPr>
              <a:r>
                <a:rPr lang="en-US" sz="2800" i="0" u="none" strike="noStrike" cap="none" dirty="0" err="1" smtClean="0">
                  <a:solidFill>
                    <a:schemeClr val="tx1"/>
                  </a:solidFill>
                  <a:latin typeface="+mj-lt"/>
                </a:rPr>
                <a:t>Cơ</a:t>
              </a:r>
              <a:r>
                <a:rPr lang="en-US" sz="2800" i="0" u="none" strike="noStrike" cap="none" dirty="0" smtClean="0">
                  <a:solidFill>
                    <a:schemeClr val="tx1"/>
                  </a:solidFill>
                  <a:latin typeface="+mj-lt"/>
                </a:rPr>
                <a:t> </a:t>
              </a:r>
              <a:r>
                <a:rPr lang="en-US" sz="2800" i="0" u="none" strike="noStrike" cap="none" dirty="0" err="1" smtClean="0">
                  <a:solidFill>
                    <a:schemeClr val="tx1"/>
                  </a:solidFill>
                  <a:latin typeface="+mj-lt"/>
                </a:rPr>
                <a:t>sở</a:t>
              </a:r>
              <a:r>
                <a:rPr lang="en-US" sz="2800" dirty="0">
                  <a:solidFill>
                    <a:schemeClr val="tx1"/>
                  </a:solidFill>
                  <a:latin typeface="+mj-lt"/>
                </a:rPr>
                <a:t> </a:t>
              </a:r>
              <a:r>
                <a:rPr lang="en-US" sz="2800" i="0" u="none" strike="noStrike" cap="none" dirty="0" err="1" smtClean="0">
                  <a:solidFill>
                    <a:schemeClr val="tx1"/>
                  </a:solidFill>
                  <a:latin typeface="+mj-lt"/>
                </a:rPr>
                <a:t>thực</a:t>
              </a:r>
              <a:r>
                <a:rPr lang="en-US" sz="2800" i="0" u="none" strike="noStrike" cap="none" dirty="0" smtClean="0">
                  <a:solidFill>
                    <a:schemeClr val="tx1"/>
                  </a:solidFill>
                  <a:latin typeface="+mj-lt"/>
                </a:rPr>
                <a:t> </a:t>
              </a:r>
              <a:r>
                <a:rPr lang="en-US" sz="2800" i="0" u="none" strike="noStrike" cap="none" dirty="0" err="1" smtClean="0">
                  <a:solidFill>
                    <a:schemeClr val="tx1"/>
                  </a:solidFill>
                  <a:latin typeface="+mj-lt"/>
                </a:rPr>
                <a:t>tiễn</a:t>
              </a:r>
              <a:endParaRPr lang="en-US" sz="2800" i="0" u="none" strike="noStrike" cap="none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31" name="Shape 131"/>
            <p:cNvSpPr txBox="1"/>
            <p:nvPr/>
          </p:nvSpPr>
          <p:spPr>
            <a:xfrm>
              <a:off x="2057400" y="2613025"/>
              <a:ext cx="312737" cy="461962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-381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Times New Roman"/>
                <a:buNone/>
              </a:pPr>
              <a:r>
                <a:rPr lang="en-US" sz="2400" b="1" i="0" u="none" strike="noStrike" cap="none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</a:p>
          </p:txBody>
        </p:sp>
      </p:grpSp>
      <p:grpSp>
        <p:nvGrpSpPr>
          <p:cNvPr id="132" name="Shape 132"/>
          <p:cNvGrpSpPr/>
          <p:nvPr/>
        </p:nvGrpSpPr>
        <p:grpSpPr>
          <a:xfrm>
            <a:off x="1566471" y="2867101"/>
            <a:ext cx="6083266" cy="688633"/>
            <a:chOff x="1891664" y="3378370"/>
            <a:chExt cx="5194936" cy="688633"/>
          </a:xfrm>
        </p:grpSpPr>
        <p:cxnSp>
          <p:nvCxnSpPr>
            <p:cNvPr id="133" name="Shape 133"/>
            <p:cNvCxnSpPr/>
            <p:nvPr/>
          </p:nvCxnSpPr>
          <p:spPr>
            <a:xfrm>
              <a:off x="2286000" y="4038600"/>
              <a:ext cx="4800600" cy="0"/>
            </a:xfrm>
            <a:prstGeom prst="straightConnector1">
              <a:avLst/>
            </a:prstGeom>
            <a:noFill/>
            <a:ln w="25400" cap="flat" cmpd="sng">
              <a:solidFill>
                <a:srgbClr val="C0C0C0"/>
              </a:solidFill>
              <a:prstDash val="solid"/>
              <a:miter lim="8000"/>
              <a:headEnd type="none" w="med" len="med"/>
              <a:tailEnd type="oval" w="med" len="med"/>
            </a:ln>
          </p:spPr>
        </p:cxnSp>
        <p:sp>
          <p:nvSpPr>
            <p:cNvPr id="134" name="Shape 134"/>
            <p:cNvSpPr txBox="1"/>
            <p:nvPr/>
          </p:nvSpPr>
          <p:spPr>
            <a:xfrm rot="3360000">
              <a:off x="2001837" y="3462337"/>
              <a:ext cx="479425" cy="5207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Shape 135"/>
            <p:cNvSpPr txBox="1"/>
            <p:nvPr/>
          </p:nvSpPr>
          <p:spPr>
            <a:xfrm>
              <a:off x="2659062" y="3395662"/>
              <a:ext cx="4383000" cy="523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-44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Times New Roman"/>
                <a:buNone/>
              </a:pPr>
              <a:r>
                <a:rPr lang="en-US" sz="2800" dirty="0" err="1" smtClean="0">
                  <a:solidFill>
                    <a:schemeClr val="tx1"/>
                  </a:solidFill>
                  <a:latin typeface="+mj-lt"/>
                </a:rPr>
                <a:t>Cơ</a:t>
              </a:r>
              <a:r>
                <a:rPr lang="en-US" sz="2800" dirty="0" smtClean="0">
                  <a:solidFill>
                    <a:schemeClr val="tx1"/>
                  </a:solidFill>
                  <a:latin typeface="+mj-lt"/>
                </a:rPr>
                <a:t> </a:t>
              </a:r>
              <a:r>
                <a:rPr lang="en-US" sz="2800" dirty="0" err="1" smtClean="0">
                  <a:solidFill>
                    <a:schemeClr val="tx1"/>
                  </a:solidFill>
                  <a:latin typeface="+mj-lt"/>
                </a:rPr>
                <a:t>sở</a:t>
              </a:r>
              <a:r>
                <a:rPr lang="en-US" sz="2800" dirty="0" smtClean="0">
                  <a:solidFill>
                    <a:schemeClr val="tx1"/>
                  </a:solidFill>
                  <a:latin typeface="+mj-lt"/>
                </a:rPr>
                <a:t> </a:t>
              </a:r>
              <a:r>
                <a:rPr lang="en-US" sz="2800" dirty="0" err="1" smtClean="0">
                  <a:solidFill>
                    <a:schemeClr val="tx1"/>
                  </a:solidFill>
                  <a:latin typeface="+mj-lt"/>
                </a:rPr>
                <a:t>khoa</a:t>
              </a:r>
              <a:r>
                <a:rPr lang="en-US" sz="2800" dirty="0" smtClean="0">
                  <a:solidFill>
                    <a:schemeClr val="tx1"/>
                  </a:solidFill>
                  <a:latin typeface="+mj-lt"/>
                </a:rPr>
                <a:t> </a:t>
              </a:r>
              <a:r>
                <a:rPr lang="en-US" sz="2800" dirty="0" err="1" smtClean="0">
                  <a:solidFill>
                    <a:schemeClr val="tx1"/>
                  </a:solidFill>
                  <a:latin typeface="+mj-lt"/>
                </a:rPr>
                <a:t>học</a:t>
              </a:r>
              <a:endParaRPr lang="en-US" sz="2800" i="0" u="none" strike="noStrike" cap="none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36" name="Shape 136"/>
            <p:cNvSpPr txBox="1"/>
            <p:nvPr/>
          </p:nvSpPr>
          <p:spPr>
            <a:xfrm>
              <a:off x="2057400" y="3505200"/>
              <a:ext cx="317500" cy="461962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-381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Times New Roman"/>
                <a:buNone/>
              </a:pPr>
              <a:r>
                <a:rPr lang="en-US" sz="2400" b="1" i="0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</a:p>
          </p:txBody>
        </p:sp>
      </p:grpSp>
      <p:grpSp>
        <p:nvGrpSpPr>
          <p:cNvPr id="137" name="Shape 137"/>
          <p:cNvGrpSpPr/>
          <p:nvPr/>
        </p:nvGrpSpPr>
        <p:grpSpPr>
          <a:xfrm>
            <a:off x="1566471" y="3705300"/>
            <a:ext cx="6083266" cy="688633"/>
            <a:chOff x="1891664" y="4216570"/>
            <a:chExt cx="5194936" cy="688633"/>
          </a:xfrm>
        </p:grpSpPr>
        <p:cxnSp>
          <p:nvCxnSpPr>
            <p:cNvPr id="138" name="Shape 138"/>
            <p:cNvCxnSpPr/>
            <p:nvPr/>
          </p:nvCxnSpPr>
          <p:spPr>
            <a:xfrm>
              <a:off x="2286000" y="4876800"/>
              <a:ext cx="4800600" cy="0"/>
            </a:xfrm>
            <a:prstGeom prst="straightConnector1">
              <a:avLst/>
            </a:prstGeom>
            <a:noFill/>
            <a:ln w="25400" cap="flat" cmpd="sng">
              <a:solidFill>
                <a:srgbClr val="C0C0C0"/>
              </a:solidFill>
              <a:prstDash val="solid"/>
              <a:miter lim="8000"/>
              <a:headEnd type="none" w="med" len="med"/>
              <a:tailEnd type="oval" w="med" len="med"/>
            </a:ln>
          </p:spPr>
        </p:cxnSp>
        <p:sp>
          <p:nvSpPr>
            <p:cNvPr id="139" name="Shape 139"/>
            <p:cNvSpPr txBox="1"/>
            <p:nvPr/>
          </p:nvSpPr>
          <p:spPr>
            <a:xfrm rot="3360000">
              <a:off x="2001837" y="4300537"/>
              <a:ext cx="479425" cy="5207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Shape 140"/>
            <p:cNvSpPr txBox="1"/>
            <p:nvPr/>
          </p:nvSpPr>
          <p:spPr>
            <a:xfrm>
              <a:off x="2659062" y="4257675"/>
              <a:ext cx="4305300" cy="5238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-44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Times New Roman"/>
                <a:buNone/>
              </a:pPr>
              <a:r>
                <a:rPr lang="en-US" sz="2800" i="0" u="none" strike="noStrike" cap="none" dirty="0" err="1">
                  <a:solidFill>
                    <a:schemeClr val="tx1"/>
                  </a:solidFill>
                  <a:latin typeface="+mj-lt"/>
                </a:rPr>
                <a:t>Nội</a:t>
              </a:r>
              <a:r>
                <a:rPr lang="en-US" sz="2800" i="0" u="none" strike="noStrike" cap="none" dirty="0">
                  <a:solidFill>
                    <a:schemeClr val="tx1"/>
                  </a:solidFill>
                  <a:latin typeface="+mj-lt"/>
                </a:rPr>
                <a:t> dung </a:t>
              </a:r>
              <a:r>
                <a:rPr lang="en-US" sz="2800" i="0" u="none" strike="noStrike" cap="none" dirty="0" err="1" smtClean="0">
                  <a:solidFill>
                    <a:schemeClr val="tx1"/>
                  </a:solidFill>
                  <a:latin typeface="+mj-lt"/>
                </a:rPr>
                <a:t>thực</a:t>
              </a:r>
              <a:r>
                <a:rPr lang="en-US" sz="2800" i="0" u="none" strike="noStrike" cap="none" dirty="0" smtClean="0">
                  <a:solidFill>
                    <a:schemeClr val="tx1"/>
                  </a:solidFill>
                  <a:latin typeface="+mj-lt"/>
                </a:rPr>
                <a:t> </a:t>
              </a:r>
              <a:r>
                <a:rPr lang="en-US" sz="2800" i="0" u="none" strike="noStrike" cap="none" dirty="0" err="1" smtClean="0">
                  <a:solidFill>
                    <a:schemeClr val="tx1"/>
                  </a:solidFill>
                  <a:latin typeface="+mj-lt"/>
                </a:rPr>
                <a:t>hiện</a:t>
              </a:r>
              <a:endParaRPr lang="en-US" sz="2800" i="0" u="none" strike="noStrike" cap="none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41" name="Shape 141"/>
            <p:cNvSpPr txBox="1"/>
            <p:nvPr/>
          </p:nvSpPr>
          <p:spPr>
            <a:xfrm>
              <a:off x="2057400" y="4343400"/>
              <a:ext cx="317500" cy="461962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-381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Times New Roman"/>
                <a:buNone/>
              </a:pPr>
              <a:r>
                <a:rPr lang="en-US" sz="2400" b="1" i="0" u="none" strike="noStrike" cap="none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</a:p>
          </p:txBody>
        </p:sp>
      </p:grpSp>
      <p:grpSp>
        <p:nvGrpSpPr>
          <p:cNvPr id="142" name="Shape 142"/>
          <p:cNvGrpSpPr/>
          <p:nvPr/>
        </p:nvGrpSpPr>
        <p:grpSpPr>
          <a:xfrm>
            <a:off x="1663273" y="4675093"/>
            <a:ext cx="6644386" cy="582613"/>
            <a:chOff x="1981200" y="5186362"/>
            <a:chExt cx="5671176" cy="582613"/>
          </a:xfrm>
        </p:grpSpPr>
        <p:cxnSp>
          <p:nvCxnSpPr>
            <p:cNvPr id="143" name="Shape 143"/>
            <p:cNvCxnSpPr/>
            <p:nvPr/>
          </p:nvCxnSpPr>
          <p:spPr>
            <a:xfrm>
              <a:off x="2286000" y="5768975"/>
              <a:ext cx="4800600" cy="0"/>
            </a:xfrm>
            <a:prstGeom prst="straightConnector1">
              <a:avLst/>
            </a:prstGeom>
            <a:noFill/>
            <a:ln w="25400" cap="flat" cmpd="sng">
              <a:solidFill>
                <a:srgbClr val="C0C0C0"/>
              </a:solidFill>
              <a:prstDash val="solid"/>
              <a:miter lim="8000"/>
              <a:headEnd type="none" w="med" len="med"/>
              <a:tailEnd type="oval" w="med" len="med"/>
            </a:ln>
          </p:spPr>
        </p:cxnSp>
        <p:sp>
          <p:nvSpPr>
            <p:cNvPr id="144" name="Shape 144"/>
            <p:cNvSpPr txBox="1"/>
            <p:nvPr/>
          </p:nvSpPr>
          <p:spPr>
            <a:xfrm rot="3360000">
              <a:off x="2001837" y="5192712"/>
              <a:ext cx="479425" cy="5207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Shape 145"/>
            <p:cNvSpPr txBox="1"/>
            <p:nvPr/>
          </p:nvSpPr>
          <p:spPr>
            <a:xfrm>
              <a:off x="2659062" y="5186362"/>
              <a:ext cx="4993314" cy="5238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-44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Times New Roman"/>
                <a:buNone/>
              </a:pPr>
              <a:r>
                <a:rPr lang="en-US" sz="2800" i="0" u="none" strike="noStrike" cap="none" dirty="0" err="1" smtClean="0">
                  <a:solidFill>
                    <a:schemeClr val="tx1"/>
                  </a:solidFill>
                  <a:latin typeface="+mj-lt"/>
                </a:rPr>
                <a:t>Kết</a:t>
              </a:r>
              <a:r>
                <a:rPr lang="en-US" sz="2800" i="0" u="none" strike="noStrike" cap="none" dirty="0" smtClean="0">
                  <a:solidFill>
                    <a:schemeClr val="tx1"/>
                  </a:solidFill>
                  <a:latin typeface="+mj-lt"/>
                </a:rPr>
                <a:t> </a:t>
              </a:r>
              <a:r>
                <a:rPr lang="en-US" sz="2800" i="0" u="none" strike="noStrike" cap="none" dirty="0" err="1" smtClean="0">
                  <a:solidFill>
                    <a:schemeClr val="tx1"/>
                  </a:solidFill>
                  <a:latin typeface="+mj-lt"/>
                </a:rPr>
                <a:t>luận</a:t>
              </a:r>
              <a:endParaRPr lang="en-US" sz="2800" i="0" u="none" strike="noStrike" cap="none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46" name="Shape 146"/>
            <p:cNvSpPr txBox="1"/>
            <p:nvPr/>
          </p:nvSpPr>
          <p:spPr>
            <a:xfrm>
              <a:off x="2057400" y="5235575"/>
              <a:ext cx="317500" cy="461962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-381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Times New Roman"/>
                <a:buNone/>
              </a:pPr>
              <a:r>
                <a:rPr lang="en-US" sz="2400" b="1" i="0" u="none" strike="noStrike" cap="none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</a:t>
              </a:r>
            </a:p>
          </p:txBody>
        </p:sp>
      </p:grpSp>
      <p:sp>
        <p:nvSpPr>
          <p:cNvPr id="147" name="Shape 147"/>
          <p:cNvSpPr txBox="1"/>
          <p:nvPr/>
        </p:nvSpPr>
        <p:spPr>
          <a:xfrm>
            <a:off x="3276600" y="6537325"/>
            <a:ext cx="2133600" cy="320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lang="en-US" sz="1400" b="0" i="0" u="none" strike="noStrike" cap="none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9" name="Shape 142"/>
          <p:cNvGrpSpPr/>
          <p:nvPr/>
        </p:nvGrpSpPr>
        <p:grpSpPr>
          <a:xfrm>
            <a:off x="1596462" y="5477837"/>
            <a:ext cx="6083266" cy="688633"/>
            <a:chOff x="1891664" y="5108745"/>
            <a:chExt cx="5194936" cy="688633"/>
          </a:xfrm>
        </p:grpSpPr>
        <p:cxnSp>
          <p:nvCxnSpPr>
            <p:cNvPr id="30" name="Shape 143"/>
            <p:cNvCxnSpPr/>
            <p:nvPr/>
          </p:nvCxnSpPr>
          <p:spPr>
            <a:xfrm>
              <a:off x="2286000" y="5768975"/>
              <a:ext cx="4800600" cy="0"/>
            </a:xfrm>
            <a:prstGeom prst="straightConnector1">
              <a:avLst/>
            </a:prstGeom>
            <a:noFill/>
            <a:ln w="25400" cap="flat" cmpd="sng">
              <a:solidFill>
                <a:srgbClr val="C0C0C0"/>
              </a:solidFill>
              <a:prstDash val="solid"/>
              <a:miter lim="8000"/>
              <a:headEnd type="none" w="med" len="med"/>
              <a:tailEnd type="oval" w="med" len="med"/>
            </a:ln>
          </p:spPr>
        </p:cxnSp>
        <p:sp>
          <p:nvSpPr>
            <p:cNvPr id="31" name="Shape 144"/>
            <p:cNvSpPr txBox="1"/>
            <p:nvPr/>
          </p:nvSpPr>
          <p:spPr>
            <a:xfrm rot="3360000">
              <a:off x="2001837" y="5192712"/>
              <a:ext cx="479425" cy="5207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Shape 145"/>
            <p:cNvSpPr txBox="1"/>
            <p:nvPr/>
          </p:nvSpPr>
          <p:spPr>
            <a:xfrm>
              <a:off x="2659062" y="5186362"/>
              <a:ext cx="4352925" cy="5238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-44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Times New Roman"/>
                <a:buNone/>
              </a:pPr>
              <a:r>
                <a:rPr lang="en-US" sz="2800" i="0" u="none" strike="noStrike" cap="none" dirty="0" err="1">
                  <a:solidFill>
                    <a:schemeClr val="tx1"/>
                  </a:solidFill>
                  <a:latin typeface="+mj-lt"/>
                </a:rPr>
                <a:t>Tài</a:t>
              </a:r>
              <a:r>
                <a:rPr lang="en-US" sz="2800" i="0" u="none" strike="noStrike" cap="none" dirty="0">
                  <a:solidFill>
                    <a:schemeClr val="tx1"/>
                  </a:solidFill>
                  <a:latin typeface="+mj-lt"/>
                </a:rPr>
                <a:t> </a:t>
              </a:r>
              <a:r>
                <a:rPr lang="en-US" sz="2800" i="0" u="none" strike="noStrike" cap="none" dirty="0" err="1">
                  <a:solidFill>
                    <a:schemeClr val="tx1"/>
                  </a:solidFill>
                  <a:latin typeface="+mj-lt"/>
                </a:rPr>
                <a:t>liệu</a:t>
              </a:r>
              <a:r>
                <a:rPr lang="en-US" sz="2800" i="0" u="none" strike="noStrike" cap="none" dirty="0">
                  <a:solidFill>
                    <a:schemeClr val="tx1"/>
                  </a:solidFill>
                  <a:latin typeface="+mj-lt"/>
                </a:rPr>
                <a:t> </a:t>
              </a:r>
              <a:r>
                <a:rPr lang="en-US" sz="2800" i="0" u="none" strike="noStrike" cap="none" dirty="0" err="1">
                  <a:solidFill>
                    <a:schemeClr val="tx1"/>
                  </a:solidFill>
                  <a:latin typeface="+mj-lt"/>
                </a:rPr>
                <a:t>tham</a:t>
              </a:r>
              <a:r>
                <a:rPr lang="en-US" sz="2800" i="0" u="none" strike="noStrike" cap="none" dirty="0">
                  <a:solidFill>
                    <a:schemeClr val="tx1"/>
                  </a:solidFill>
                  <a:latin typeface="+mj-lt"/>
                </a:rPr>
                <a:t> </a:t>
              </a:r>
              <a:r>
                <a:rPr lang="en-US" sz="2800" i="0" u="none" strike="noStrike" cap="none" dirty="0" err="1">
                  <a:solidFill>
                    <a:schemeClr val="tx1"/>
                  </a:solidFill>
                  <a:latin typeface="+mj-lt"/>
                </a:rPr>
                <a:t>khảo</a:t>
              </a:r>
              <a:endParaRPr lang="en-US" sz="2800" i="0" u="none" strike="noStrike" cap="none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3" name="Shape 146"/>
            <p:cNvSpPr txBox="1"/>
            <p:nvPr/>
          </p:nvSpPr>
          <p:spPr>
            <a:xfrm>
              <a:off x="2057400" y="5235575"/>
              <a:ext cx="317500" cy="461962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-381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Times New Roman"/>
                <a:buNone/>
              </a:pPr>
              <a:r>
                <a:rPr lang="en-US" sz="2400" b="1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</a:t>
              </a:r>
              <a:endParaRPr lang="en-US" sz="2400" b="1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43750"/>
              <a:buFont typeface="Verdana"/>
              <a:buNone/>
            </a:pPr>
            <a:r>
              <a:rPr lang="en-US" sz="3200" b="1" i="0" u="none" strike="noStrike" cap="none" dirty="0" smtClean="0">
                <a:solidFill>
                  <a:schemeClr val="tx1"/>
                </a:solidFill>
                <a:latin typeface="+mj-lt"/>
                <a:ea typeface="Verdana"/>
                <a:cs typeface="Verdana"/>
                <a:sym typeface="Verdana"/>
              </a:rPr>
              <a:t>Training Dataset (</a:t>
            </a:r>
            <a:r>
              <a:rPr lang="en-US" sz="3200" b="1" i="0" u="none" strike="noStrike" cap="none" dirty="0" err="1" smtClean="0">
                <a:solidFill>
                  <a:schemeClr val="tx1"/>
                </a:solidFill>
                <a:latin typeface="+mj-lt"/>
                <a:ea typeface="Verdana"/>
                <a:cs typeface="Verdana"/>
                <a:sym typeface="Verdana"/>
              </a:rPr>
              <a:t>Cont</a:t>
            </a:r>
            <a:r>
              <a:rPr lang="en-US" sz="3200" b="1" i="0" u="none" strike="noStrike" cap="none" dirty="0" smtClean="0">
                <a:solidFill>
                  <a:schemeClr val="tx1"/>
                </a:solidFill>
                <a:latin typeface="+mj-lt"/>
                <a:ea typeface="Verdana"/>
                <a:cs typeface="Verdana"/>
                <a:sym typeface="Verdana"/>
              </a:rPr>
              <a:t>)</a:t>
            </a:r>
            <a:endParaRPr lang="en-US" sz="3200" b="1" i="0" u="none" strike="noStrike" cap="none" dirty="0">
              <a:solidFill>
                <a:schemeClr val="tx1"/>
              </a:solidFill>
              <a:latin typeface="+mj-lt"/>
              <a:ea typeface="Verdana"/>
              <a:cs typeface="Verdana"/>
              <a:sym typeface="Verdana"/>
            </a:endParaRPr>
          </a:p>
        </p:txBody>
      </p:sp>
      <p:sp>
        <p:nvSpPr>
          <p:cNvPr id="218" name="Shape 2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lang="en-US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488" y="1405052"/>
            <a:ext cx="7081024" cy="49065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031488" y="798103"/>
            <a:ext cx="5882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+mj-lt"/>
              </a:rPr>
              <a:t>Tập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dữ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liệu</a:t>
            </a:r>
            <a:r>
              <a:rPr lang="en-US" sz="2800" dirty="0" smtClean="0">
                <a:latin typeface="+mj-lt"/>
              </a:rPr>
              <a:t> Cohn-</a:t>
            </a:r>
            <a:r>
              <a:rPr lang="en-US" sz="2800" dirty="0" err="1" smtClean="0">
                <a:latin typeface="+mj-lt"/>
              </a:rPr>
              <a:t>Kanade</a:t>
            </a:r>
            <a:endParaRPr lang="en-US" sz="28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07009" y="-1830"/>
            <a:ext cx="183699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>
                <a:latin typeface="+mj-lt"/>
              </a:rPr>
              <a:t>Cơ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sở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khoa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học</a:t>
            </a:r>
            <a:endParaRPr lang="en-US" dirty="0" smtClean="0">
              <a:latin typeface="+mj-lt"/>
            </a:endParaRPr>
          </a:p>
          <a:p>
            <a:pPr lvl="3" algn="r"/>
            <a:r>
              <a:rPr lang="en-US" sz="1200" b="1" dirty="0">
                <a:latin typeface="+mj-lt"/>
              </a:rPr>
              <a:t> </a:t>
            </a:r>
            <a:r>
              <a:rPr lang="en-US" sz="1200" b="1" dirty="0" smtClean="0">
                <a:latin typeface="+mj-lt"/>
              </a:rPr>
              <a:t>   </a:t>
            </a:r>
            <a:r>
              <a:rPr lang="en-US" sz="1200" dirty="0" smtClean="0">
                <a:latin typeface="+mj-lt"/>
              </a:rPr>
              <a:t>PCA</a:t>
            </a:r>
          </a:p>
          <a:p>
            <a:pPr lvl="3" algn="r"/>
            <a:r>
              <a:rPr lang="en-US" sz="1200" dirty="0" smtClean="0">
                <a:latin typeface="+mj-lt"/>
              </a:rPr>
              <a:t>    HOG</a:t>
            </a:r>
          </a:p>
          <a:p>
            <a:pPr lvl="3" algn="r"/>
            <a:r>
              <a:rPr lang="en-US" sz="1200" dirty="0" smtClean="0">
                <a:latin typeface="+mj-lt"/>
              </a:rPr>
              <a:t>    </a:t>
            </a:r>
            <a:r>
              <a:rPr lang="en-US" sz="1200" dirty="0" err="1" smtClean="0">
                <a:latin typeface="+mj-lt"/>
              </a:rPr>
              <a:t>Haar</a:t>
            </a:r>
            <a:r>
              <a:rPr lang="en-US" sz="1200" dirty="0" smtClean="0">
                <a:latin typeface="+mj-lt"/>
              </a:rPr>
              <a:t>-like, </a:t>
            </a:r>
            <a:r>
              <a:rPr lang="en-US" sz="1200" dirty="0" err="1" smtClean="0">
                <a:latin typeface="+mj-lt"/>
              </a:rPr>
              <a:t>Adaboost</a:t>
            </a:r>
            <a:endParaRPr lang="en-US" sz="1200" dirty="0" smtClean="0">
              <a:latin typeface="+mj-lt"/>
            </a:endParaRPr>
          </a:p>
          <a:p>
            <a:pPr lvl="3" algn="r"/>
            <a:r>
              <a:rPr lang="en-US" sz="1200" dirty="0" smtClean="0">
                <a:latin typeface="+mj-lt"/>
              </a:rPr>
              <a:t>    </a:t>
            </a:r>
            <a:r>
              <a:rPr lang="en-US" sz="1200" dirty="0" err="1" smtClean="0">
                <a:latin typeface="+mj-lt"/>
              </a:rPr>
              <a:t>OpenCV</a:t>
            </a:r>
            <a:endParaRPr lang="en-US" sz="1200" dirty="0" smtClean="0">
              <a:latin typeface="+mj-lt"/>
            </a:endParaRPr>
          </a:p>
          <a:p>
            <a:pPr lvl="3" algn="r"/>
            <a:r>
              <a:rPr lang="en-US" sz="1200" dirty="0">
                <a:latin typeface="+mj-lt"/>
              </a:rPr>
              <a:t> </a:t>
            </a:r>
            <a:r>
              <a:rPr lang="en-US" sz="1200" dirty="0" smtClean="0">
                <a:latin typeface="+mj-lt"/>
              </a:rPr>
              <a:t>   </a:t>
            </a:r>
            <a:r>
              <a:rPr lang="en-US" sz="1200" b="1" dirty="0" smtClean="0">
                <a:latin typeface="+mj-lt"/>
              </a:rPr>
              <a:t>Training Dataset</a:t>
            </a:r>
          </a:p>
          <a:p>
            <a:pPr lvl="3" algn="r"/>
            <a:r>
              <a:rPr lang="en-US" sz="1200" dirty="0">
                <a:latin typeface="+mj-lt"/>
              </a:rPr>
              <a:t> </a:t>
            </a:r>
            <a:r>
              <a:rPr lang="en-US" sz="1200" dirty="0" smtClean="0">
                <a:latin typeface="+mj-lt"/>
              </a:rPr>
              <a:t>   SVM</a:t>
            </a:r>
          </a:p>
          <a:p>
            <a:pPr lvl="3" algn="r"/>
            <a:r>
              <a:rPr lang="en-US" sz="1200" dirty="0">
                <a:latin typeface="+mj-lt"/>
              </a:rPr>
              <a:t> </a:t>
            </a:r>
            <a:r>
              <a:rPr lang="en-US" sz="1200" dirty="0" smtClean="0">
                <a:latin typeface="+mj-lt"/>
              </a:rPr>
              <a:t>   CNN</a:t>
            </a:r>
            <a:endParaRPr lang="en-US" sz="1200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43750"/>
              <a:buFont typeface="Verdana"/>
              <a:buNone/>
            </a:pPr>
            <a:r>
              <a:rPr lang="en-US" sz="3200" b="1" i="0" u="none" strike="noStrike" cap="none" dirty="0" smtClean="0">
                <a:solidFill>
                  <a:schemeClr val="tx1"/>
                </a:solidFill>
                <a:latin typeface="+mj-lt"/>
                <a:ea typeface="Verdana"/>
                <a:cs typeface="Verdana"/>
                <a:sym typeface="Verdana"/>
              </a:rPr>
              <a:t>Training Dataset (</a:t>
            </a:r>
            <a:r>
              <a:rPr lang="en-US" sz="3200" b="1" i="0" u="none" strike="noStrike" cap="none" dirty="0" err="1" smtClean="0">
                <a:solidFill>
                  <a:schemeClr val="tx1"/>
                </a:solidFill>
                <a:latin typeface="+mj-lt"/>
                <a:ea typeface="Verdana"/>
                <a:cs typeface="Verdana"/>
                <a:sym typeface="Verdana"/>
              </a:rPr>
              <a:t>Cont</a:t>
            </a:r>
            <a:r>
              <a:rPr lang="en-US" sz="3200" b="1" i="0" u="none" strike="noStrike" cap="none" dirty="0" smtClean="0">
                <a:solidFill>
                  <a:schemeClr val="tx1"/>
                </a:solidFill>
                <a:latin typeface="+mj-lt"/>
                <a:ea typeface="Verdana"/>
                <a:cs typeface="Verdana"/>
                <a:sym typeface="Verdana"/>
              </a:rPr>
              <a:t>)</a:t>
            </a:r>
            <a:endParaRPr lang="en-US" sz="3200" b="1" i="0" u="none" strike="noStrike" cap="none" dirty="0">
              <a:solidFill>
                <a:schemeClr val="tx1"/>
              </a:solidFill>
              <a:latin typeface="+mj-lt"/>
              <a:ea typeface="Verdana"/>
              <a:cs typeface="Verdana"/>
              <a:sym typeface="Verdana"/>
            </a:endParaRPr>
          </a:p>
        </p:txBody>
      </p:sp>
      <p:sp>
        <p:nvSpPr>
          <p:cNvPr id="218" name="Shape 2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lang="en-US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488" y="1623896"/>
            <a:ext cx="7081024" cy="46026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031488" y="798103"/>
            <a:ext cx="5882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+mj-lt"/>
              </a:rPr>
              <a:t>Tập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dữ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liệu</a:t>
            </a:r>
            <a:r>
              <a:rPr lang="en-US" sz="2800" dirty="0" smtClean="0">
                <a:latin typeface="+mj-lt"/>
              </a:rPr>
              <a:t> JAFFE</a:t>
            </a:r>
            <a:endParaRPr lang="en-US" sz="28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07009" y="-1830"/>
            <a:ext cx="18369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>
                <a:latin typeface="+mj-lt"/>
              </a:rPr>
              <a:t>Cơ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sở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khoa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học</a:t>
            </a:r>
            <a:endParaRPr lang="en-US" dirty="0" smtClean="0">
              <a:latin typeface="+mj-lt"/>
            </a:endParaRPr>
          </a:p>
          <a:p>
            <a:pPr lvl="3" algn="r"/>
            <a:r>
              <a:rPr lang="en-US" b="1" dirty="0">
                <a:latin typeface="+mj-lt"/>
              </a:rPr>
              <a:t> </a:t>
            </a:r>
            <a:r>
              <a:rPr lang="en-US" b="1" dirty="0" smtClean="0">
                <a:latin typeface="+mj-lt"/>
              </a:rPr>
              <a:t>   </a:t>
            </a:r>
            <a:r>
              <a:rPr lang="en-US" sz="1200" dirty="0" smtClean="0">
                <a:latin typeface="+mj-lt"/>
              </a:rPr>
              <a:t>PCA</a:t>
            </a:r>
          </a:p>
          <a:p>
            <a:pPr lvl="3" algn="r"/>
            <a:r>
              <a:rPr lang="en-US" sz="1200" dirty="0" smtClean="0">
                <a:latin typeface="+mj-lt"/>
              </a:rPr>
              <a:t>    HOG</a:t>
            </a:r>
          </a:p>
          <a:p>
            <a:pPr lvl="3" algn="r"/>
            <a:r>
              <a:rPr lang="en-US" sz="1200" dirty="0" smtClean="0">
                <a:latin typeface="+mj-lt"/>
              </a:rPr>
              <a:t>    </a:t>
            </a:r>
            <a:r>
              <a:rPr lang="en-US" sz="1200" dirty="0" err="1" smtClean="0">
                <a:latin typeface="+mj-lt"/>
              </a:rPr>
              <a:t>Haar</a:t>
            </a:r>
            <a:r>
              <a:rPr lang="en-US" sz="1200" dirty="0" smtClean="0">
                <a:latin typeface="+mj-lt"/>
              </a:rPr>
              <a:t>-like, </a:t>
            </a:r>
            <a:r>
              <a:rPr lang="en-US" sz="1200" dirty="0" err="1" smtClean="0">
                <a:latin typeface="+mj-lt"/>
              </a:rPr>
              <a:t>Adaboost</a:t>
            </a:r>
            <a:endParaRPr lang="en-US" sz="1200" dirty="0" smtClean="0">
              <a:latin typeface="+mj-lt"/>
            </a:endParaRPr>
          </a:p>
          <a:p>
            <a:pPr lvl="3" algn="r"/>
            <a:r>
              <a:rPr lang="en-US" sz="1200" dirty="0" smtClean="0">
                <a:latin typeface="+mj-lt"/>
              </a:rPr>
              <a:t>    </a:t>
            </a:r>
            <a:r>
              <a:rPr lang="en-US" sz="1200" dirty="0" err="1" smtClean="0">
                <a:latin typeface="+mj-lt"/>
              </a:rPr>
              <a:t>OpenCV</a:t>
            </a:r>
            <a:endParaRPr lang="en-US" sz="1200" dirty="0" smtClean="0">
              <a:latin typeface="+mj-lt"/>
            </a:endParaRPr>
          </a:p>
          <a:p>
            <a:pPr lvl="3" algn="r"/>
            <a:r>
              <a:rPr lang="en-US" sz="1200" dirty="0">
                <a:latin typeface="+mj-lt"/>
              </a:rPr>
              <a:t> </a:t>
            </a:r>
            <a:r>
              <a:rPr lang="en-US" sz="1200" dirty="0" smtClean="0">
                <a:latin typeface="+mj-lt"/>
              </a:rPr>
              <a:t>   </a:t>
            </a:r>
            <a:r>
              <a:rPr lang="en-US" sz="1200" b="1" dirty="0" smtClean="0">
                <a:latin typeface="+mj-lt"/>
              </a:rPr>
              <a:t>Training Dataset</a:t>
            </a:r>
          </a:p>
          <a:p>
            <a:pPr lvl="3" algn="r"/>
            <a:r>
              <a:rPr lang="en-US" sz="1200" dirty="0">
                <a:latin typeface="+mj-lt"/>
              </a:rPr>
              <a:t> </a:t>
            </a:r>
            <a:r>
              <a:rPr lang="en-US" sz="1200" dirty="0" smtClean="0">
                <a:latin typeface="+mj-lt"/>
              </a:rPr>
              <a:t>   SVM</a:t>
            </a:r>
          </a:p>
          <a:p>
            <a:pPr lvl="3" algn="r"/>
            <a:r>
              <a:rPr lang="en-US" sz="1200" dirty="0">
                <a:latin typeface="+mj-lt"/>
              </a:rPr>
              <a:t> </a:t>
            </a:r>
            <a:r>
              <a:rPr lang="en-US" sz="1200" dirty="0" smtClean="0">
                <a:latin typeface="+mj-lt"/>
              </a:rPr>
              <a:t>   CNN</a:t>
            </a:r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207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>
            <a:spLocks noGrp="1"/>
          </p:cNvSpPr>
          <p:nvPr>
            <p:ph type="title"/>
          </p:nvPr>
        </p:nvSpPr>
        <p:spPr>
          <a:xfrm>
            <a:off x="457200" y="-23811"/>
            <a:ext cx="8229600" cy="8620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476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000" b="1" i="0" u="none" strike="noStrike" cap="none" dirty="0">
                <a:ea typeface="Arial"/>
                <a:cs typeface="Arial"/>
                <a:sym typeface="Arial"/>
              </a:rPr>
              <a:t>SVM – </a:t>
            </a:r>
            <a:r>
              <a:rPr lang="en-US" sz="3000" b="1" i="0" u="none" strike="noStrike" cap="none" dirty="0" smtClean="0">
                <a:ea typeface="Arial"/>
                <a:cs typeface="Arial"/>
                <a:sym typeface="Arial"/>
              </a:rPr>
              <a:t>Support Vector Machine</a:t>
            </a:r>
            <a:endParaRPr lang="en-US" sz="3000" b="1" i="0" u="none" strike="noStrike" cap="none" dirty="0">
              <a:ea typeface="Arial"/>
              <a:cs typeface="Arial"/>
              <a:sym typeface="Arial"/>
            </a:endParaRPr>
          </a:p>
        </p:txBody>
      </p:sp>
      <p:sp>
        <p:nvSpPr>
          <p:cNvPr id="344" name="Shape 344"/>
          <p:cNvSpPr txBox="1">
            <a:spLocks noGrp="1"/>
          </p:cNvSpPr>
          <p:nvPr>
            <p:ph idx="1"/>
          </p:nvPr>
        </p:nvSpPr>
        <p:spPr>
          <a:xfrm>
            <a:off x="214311" y="928687"/>
            <a:ext cx="7825717" cy="524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ct val="100000"/>
              <a:buFont typeface="Arial"/>
              <a:buChar char="▪"/>
            </a:pP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Mô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>
                <a:latin typeface="+mj-lt"/>
                <a:ea typeface="Arial"/>
                <a:cs typeface="Arial"/>
                <a:sym typeface="Arial"/>
              </a:rPr>
              <a:t>hình</a:t>
            </a:r>
            <a:r>
              <a:rPr lang="en-US" sz="2800" b="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>
                <a:latin typeface="+mj-lt"/>
                <a:ea typeface="Arial"/>
                <a:cs typeface="Arial"/>
                <a:sym typeface="Arial"/>
              </a:rPr>
              <a:t>máy</a:t>
            </a:r>
            <a:r>
              <a:rPr lang="en-US" sz="2800" b="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học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véc-tơ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hỗ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trợ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với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>
                <a:latin typeface="+mj-lt"/>
                <a:ea typeface="Arial"/>
                <a:cs typeface="Arial"/>
                <a:sym typeface="Arial"/>
              </a:rPr>
              <a:t>các</a:t>
            </a:r>
            <a:r>
              <a:rPr lang="en-US" sz="2800" b="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>
                <a:latin typeface="+mj-lt"/>
                <a:ea typeface="Arial"/>
                <a:cs typeface="Arial"/>
                <a:sym typeface="Arial"/>
              </a:rPr>
              <a:t>thuật</a:t>
            </a:r>
            <a:r>
              <a:rPr lang="en-US" sz="2800" b="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toán</a:t>
            </a:r>
            <a:r>
              <a:rPr lang="en-US" sz="28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huấn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luyện</a:t>
            </a:r>
            <a:endParaRPr lang="en-US" sz="2800" dirty="0" smtClean="0">
              <a:latin typeface="+mj-lt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ct val="100000"/>
              <a:buFont typeface="Arial"/>
              <a:buChar char="▪"/>
            </a:pP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Học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có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giám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sát</a:t>
            </a:r>
            <a:endParaRPr lang="en-US" sz="2800" dirty="0" smtClean="0">
              <a:latin typeface="+mj-lt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ct val="100000"/>
              <a:buFont typeface="Arial"/>
              <a:buChar char="▪"/>
            </a:pP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Phân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tích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dữ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liệu</a:t>
            </a:r>
            <a:endParaRPr lang="en-US" sz="2800" b="0" dirty="0" smtClean="0">
              <a:latin typeface="+mj-lt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ct val="100000"/>
              <a:buFont typeface="Arial"/>
              <a:buChar char="▪"/>
            </a:pPr>
            <a:r>
              <a:rPr lang="en-US" sz="2800" dirty="0" err="1">
                <a:latin typeface="+mj-lt"/>
                <a:ea typeface="Arial"/>
                <a:cs typeface="Arial"/>
                <a:sym typeface="Arial"/>
              </a:rPr>
              <a:t>P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hân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lớp</a:t>
            </a:r>
            <a:endParaRPr lang="en-US" sz="2800" dirty="0">
              <a:latin typeface="+mj-lt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ct val="100000"/>
              <a:buFont typeface="Arial"/>
              <a:buChar char="▪"/>
            </a:pPr>
            <a:r>
              <a:rPr lang="en-US" sz="2800" dirty="0" err="1">
                <a:latin typeface="+mj-lt"/>
                <a:ea typeface="Arial"/>
                <a:cs typeface="Arial"/>
                <a:sym typeface="Arial"/>
              </a:rPr>
              <a:t>H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ồi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quy</a:t>
            </a:r>
            <a:endParaRPr lang="en-US" sz="2800" b="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41" name="Shape 341"/>
          <p:cNvSpPr txBox="1"/>
          <p:nvPr/>
        </p:nvSpPr>
        <p:spPr>
          <a:xfrm>
            <a:off x="3276600" y="6537325"/>
            <a:ext cx="2133600" cy="320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lang="en-US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Shape 343"/>
          <p:cNvSpPr txBox="1"/>
          <p:nvPr/>
        </p:nvSpPr>
        <p:spPr>
          <a:xfrm>
            <a:off x="4934963" y="5999355"/>
            <a:ext cx="3560100" cy="30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</a:t>
            </a:r>
            <a:r>
              <a:rPr lang="en-US" dirty="0"/>
              <a:t> https://goo.gl/VUPvAr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07009" y="-1830"/>
            <a:ext cx="18369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>
                <a:latin typeface="+mj-lt"/>
              </a:rPr>
              <a:t>Cơ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sở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khoa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học</a:t>
            </a:r>
            <a:endParaRPr lang="en-US" dirty="0" smtClean="0">
              <a:latin typeface="+mj-lt"/>
            </a:endParaRPr>
          </a:p>
          <a:p>
            <a:pPr lvl="3" algn="r"/>
            <a:r>
              <a:rPr lang="en-US" b="1" dirty="0">
                <a:latin typeface="+mj-lt"/>
              </a:rPr>
              <a:t> </a:t>
            </a:r>
            <a:r>
              <a:rPr lang="en-US" b="1" dirty="0" smtClean="0">
                <a:latin typeface="+mj-lt"/>
              </a:rPr>
              <a:t>   </a:t>
            </a:r>
            <a:r>
              <a:rPr lang="en-US" sz="1200" dirty="0" smtClean="0">
                <a:latin typeface="+mj-lt"/>
              </a:rPr>
              <a:t>PCA</a:t>
            </a:r>
          </a:p>
          <a:p>
            <a:pPr lvl="3" algn="r"/>
            <a:r>
              <a:rPr lang="en-US" sz="1200" dirty="0" smtClean="0">
                <a:latin typeface="+mj-lt"/>
              </a:rPr>
              <a:t>    HOG</a:t>
            </a:r>
          </a:p>
          <a:p>
            <a:pPr lvl="3" algn="r"/>
            <a:r>
              <a:rPr lang="en-US" sz="1200" dirty="0" smtClean="0">
                <a:latin typeface="+mj-lt"/>
              </a:rPr>
              <a:t>    </a:t>
            </a:r>
            <a:r>
              <a:rPr lang="en-US" sz="1200" dirty="0" err="1" smtClean="0">
                <a:latin typeface="+mj-lt"/>
              </a:rPr>
              <a:t>Haar</a:t>
            </a:r>
            <a:r>
              <a:rPr lang="en-US" sz="1200" dirty="0" smtClean="0">
                <a:latin typeface="+mj-lt"/>
              </a:rPr>
              <a:t>-like, </a:t>
            </a:r>
            <a:r>
              <a:rPr lang="en-US" sz="1200" dirty="0" err="1" smtClean="0">
                <a:latin typeface="+mj-lt"/>
              </a:rPr>
              <a:t>Adaboost</a:t>
            </a:r>
            <a:endParaRPr lang="en-US" sz="1200" dirty="0" smtClean="0">
              <a:latin typeface="+mj-lt"/>
            </a:endParaRPr>
          </a:p>
          <a:p>
            <a:pPr lvl="3" algn="r"/>
            <a:r>
              <a:rPr lang="en-US" sz="1200" dirty="0" smtClean="0">
                <a:latin typeface="+mj-lt"/>
              </a:rPr>
              <a:t>    </a:t>
            </a:r>
            <a:r>
              <a:rPr lang="en-US" sz="1200" dirty="0" err="1" smtClean="0">
                <a:latin typeface="+mj-lt"/>
              </a:rPr>
              <a:t>OpenCV</a:t>
            </a:r>
            <a:endParaRPr lang="en-US" sz="1200" dirty="0" smtClean="0">
              <a:latin typeface="+mj-lt"/>
            </a:endParaRPr>
          </a:p>
          <a:p>
            <a:pPr lvl="3" algn="r"/>
            <a:r>
              <a:rPr lang="en-US" sz="1200" dirty="0">
                <a:latin typeface="+mj-lt"/>
              </a:rPr>
              <a:t> </a:t>
            </a:r>
            <a:r>
              <a:rPr lang="en-US" sz="1200" dirty="0" smtClean="0">
                <a:latin typeface="+mj-lt"/>
              </a:rPr>
              <a:t>   Training Dataset</a:t>
            </a:r>
          </a:p>
          <a:p>
            <a:pPr lvl="3" algn="r"/>
            <a:r>
              <a:rPr lang="en-US" sz="1200" dirty="0">
                <a:latin typeface="+mj-lt"/>
              </a:rPr>
              <a:t> </a:t>
            </a:r>
            <a:r>
              <a:rPr lang="en-US" sz="1200" dirty="0" smtClean="0">
                <a:latin typeface="+mj-lt"/>
              </a:rPr>
              <a:t>   </a:t>
            </a:r>
            <a:r>
              <a:rPr lang="en-US" sz="1200" b="1" dirty="0" smtClean="0">
                <a:latin typeface="+mj-lt"/>
              </a:rPr>
              <a:t>SVM</a:t>
            </a:r>
          </a:p>
          <a:p>
            <a:pPr lvl="3" algn="r"/>
            <a:r>
              <a:rPr lang="en-US" sz="1200" dirty="0">
                <a:latin typeface="+mj-lt"/>
              </a:rPr>
              <a:t> </a:t>
            </a:r>
            <a:r>
              <a:rPr lang="en-US" sz="1200" dirty="0" smtClean="0">
                <a:latin typeface="+mj-lt"/>
              </a:rPr>
              <a:t>   CNN</a:t>
            </a:r>
            <a:endParaRPr lang="en-US" sz="120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217" y="2843561"/>
            <a:ext cx="3207593" cy="3155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>
            <a:spLocks noGrp="1"/>
          </p:cNvSpPr>
          <p:nvPr>
            <p:ph type="title"/>
          </p:nvPr>
        </p:nvSpPr>
        <p:spPr>
          <a:xfrm>
            <a:off x="457200" y="-23811"/>
            <a:ext cx="8229600" cy="8620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476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800" b="1" i="0" u="none" strike="noStrike" cap="none" dirty="0" smtClean="0">
                <a:ea typeface="Arial"/>
                <a:cs typeface="Arial"/>
                <a:sym typeface="Arial"/>
              </a:rPr>
              <a:t>CNN </a:t>
            </a:r>
            <a:r>
              <a:rPr lang="en-US" sz="2800" b="1" i="0" u="none" strike="noStrike" cap="none" dirty="0">
                <a:ea typeface="Arial"/>
                <a:cs typeface="Arial"/>
                <a:sym typeface="Arial"/>
              </a:rPr>
              <a:t>– </a:t>
            </a:r>
            <a:r>
              <a:rPr lang="en-US" sz="2800" b="1" i="0" u="none" strike="noStrike" cap="none" dirty="0" smtClean="0">
                <a:ea typeface="Arial"/>
                <a:cs typeface="Arial"/>
                <a:sym typeface="Arial"/>
              </a:rPr>
              <a:t>Convolutional Neutral Network</a:t>
            </a:r>
            <a:endParaRPr lang="en-US" sz="2800" b="1" i="0" u="none" strike="noStrike" cap="none" dirty="0">
              <a:ea typeface="Arial"/>
              <a:cs typeface="Arial"/>
              <a:sym typeface="Arial"/>
            </a:endParaRPr>
          </a:p>
        </p:txBody>
      </p:sp>
      <p:sp>
        <p:nvSpPr>
          <p:cNvPr id="344" name="Shape 344"/>
          <p:cNvSpPr txBox="1">
            <a:spLocks noGrp="1"/>
          </p:cNvSpPr>
          <p:nvPr>
            <p:ph idx="1"/>
          </p:nvPr>
        </p:nvSpPr>
        <p:spPr>
          <a:xfrm>
            <a:off x="211873" y="928687"/>
            <a:ext cx="8653347" cy="524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ct val="100000"/>
            </a:pPr>
            <a:r>
              <a:rPr lang="en-US" sz="2800" dirty="0" err="1">
                <a:latin typeface="+mj-lt"/>
                <a:ea typeface="Arial"/>
                <a:cs typeface="Arial"/>
                <a:sym typeface="Arial"/>
              </a:rPr>
              <a:t>M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ạng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nơ-ron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tích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chập</a:t>
            </a:r>
            <a:endParaRPr lang="en-US" sz="2800" dirty="0" smtClean="0">
              <a:latin typeface="+mj-lt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ct val="100000"/>
            </a:pP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Cấu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trúc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đặc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biệt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của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MLP</a:t>
            </a:r>
          </a:p>
          <a:p>
            <a:pPr marR="0" lvl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ct val="100000"/>
            </a:pP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Công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cụ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mạnh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mẽ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,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học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độ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chính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xác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và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độ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lỗi</a:t>
            </a:r>
            <a:endParaRPr lang="en-US" sz="2800" dirty="0" smtClean="0">
              <a:latin typeface="+mj-lt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ct val="100000"/>
            </a:pP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Máy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học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và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học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sâu</a:t>
            </a:r>
            <a:endParaRPr lang="en-US" sz="2800" dirty="0" smtClean="0">
              <a:latin typeface="+mj-lt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ct val="100000"/>
            </a:pPr>
            <a:endParaRPr lang="en-US" sz="2800" dirty="0" smtClean="0">
              <a:latin typeface="+mj-lt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ct val="100000"/>
            </a:pPr>
            <a:endParaRPr lang="en-US" sz="2800" b="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41" name="Shape 341"/>
          <p:cNvSpPr txBox="1"/>
          <p:nvPr/>
        </p:nvSpPr>
        <p:spPr>
          <a:xfrm>
            <a:off x="3276600" y="6537325"/>
            <a:ext cx="2133600" cy="320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lang="en-US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7009" y="-1830"/>
            <a:ext cx="183699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>
                <a:latin typeface="+mj-lt"/>
              </a:rPr>
              <a:t>Cơ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sở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khoa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học</a:t>
            </a:r>
            <a:endParaRPr lang="en-US" dirty="0" smtClean="0">
              <a:latin typeface="+mj-lt"/>
            </a:endParaRPr>
          </a:p>
          <a:p>
            <a:pPr lvl="3" algn="r"/>
            <a:r>
              <a:rPr lang="en-US" sz="1200" b="1" dirty="0">
                <a:latin typeface="+mj-lt"/>
              </a:rPr>
              <a:t> </a:t>
            </a:r>
            <a:r>
              <a:rPr lang="en-US" sz="1200" b="1" dirty="0" smtClean="0">
                <a:latin typeface="+mj-lt"/>
              </a:rPr>
              <a:t>   </a:t>
            </a:r>
            <a:r>
              <a:rPr lang="en-US" sz="1200" dirty="0" smtClean="0">
                <a:latin typeface="+mj-lt"/>
              </a:rPr>
              <a:t>PCA</a:t>
            </a:r>
          </a:p>
          <a:p>
            <a:pPr lvl="3" algn="r"/>
            <a:r>
              <a:rPr lang="en-US" sz="1200" dirty="0" smtClean="0">
                <a:latin typeface="+mj-lt"/>
              </a:rPr>
              <a:t>    HOG</a:t>
            </a:r>
          </a:p>
          <a:p>
            <a:pPr lvl="3" algn="r"/>
            <a:r>
              <a:rPr lang="en-US" sz="1200" dirty="0" smtClean="0">
                <a:latin typeface="+mj-lt"/>
              </a:rPr>
              <a:t>    </a:t>
            </a:r>
            <a:r>
              <a:rPr lang="en-US" sz="1200" dirty="0" err="1" smtClean="0">
                <a:latin typeface="+mj-lt"/>
              </a:rPr>
              <a:t>Haar</a:t>
            </a:r>
            <a:r>
              <a:rPr lang="en-US" sz="1200" dirty="0" smtClean="0">
                <a:latin typeface="+mj-lt"/>
              </a:rPr>
              <a:t>-like, </a:t>
            </a:r>
            <a:r>
              <a:rPr lang="en-US" sz="1200" dirty="0" err="1" smtClean="0">
                <a:latin typeface="+mj-lt"/>
              </a:rPr>
              <a:t>Adaboost</a:t>
            </a:r>
            <a:endParaRPr lang="en-US" sz="1200" dirty="0" smtClean="0">
              <a:latin typeface="+mj-lt"/>
            </a:endParaRPr>
          </a:p>
          <a:p>
            <a:pPr lvl="3" algn="r"/>
            <a:r>
              <a:rPr lang="en-US" sz="1200" dirty="0" smtClean="0">
                <a:latin typeface="+mj-lt"/>
              </a:rPr>
              <a:t>    </a:t>
            </a:r>
            <a:r>
              <a:rPr lang="en-US" sz="1200" dirty="0" err="1" smtClean="0">
                <a:latin typeface="+mj-lt"/>
              </a:rPr>
              <a:t>OpenCV</a:t>
            </a:r>
            <a:endParaRPr lang="en-US" sz="1200" dirty="0" smtClean="0">
              <a:latin typeface="+mj-lt"/>
            </a:endParaRPr>
          </a:p>
          <a:p>
            <a:pPr lvl="3" algn="r"/>
            <a:r>
              <a:rPr lang="en-US" sz="1200" dirty="0">
                <a:latin typeface="+mj-lt"/>
              </a:rPr>
              <a:t> </a:t>
            </a:r>
            <a:r>
              <a:rPr lang="en-US" sz="1200" dirty="0" smtClean="0">
                <a:latin typeface="+mj-lt"/>
              </a:rPr>
              <a:t>   Training Dataset</a:t>
            </a:r>
          </a:p>
          <a:p>
            <a:pPr lvl="3" algn="r"/>
            <a:r>
              <a:rPr lang="en-US" sz="1200" dirty="0">
                <a:latin typeface="+mj-lt"/>
              </a:rPr>
              <a:t> </a:t>
            </a:r>
            <a:r>
              <a:rPr lang="en-US" sz="1200" dirty="0" smtClean="0">
                <a:latin typeface="+mj-lt"/>
              </a:rPr>
              <a:t>   SVM</a:t>
            </a:r>
          </a:p>
          <a:p>
            <a:pPr lvl="3" algn="r"/>
            <a:r>
              <a:rPr lang="en-US" sz="1200" dirty="0">
                <a:latin typeface="+mj-lt"/>
              </a:rPr>
              <a:t> </a:t>
            </a:r>
            <a:r>
              <a:rPr lang="en-US" sz="1200" dirty="0" smtClean="0">
                <a:latin typeface="+mj-lt"/>
              </a:rPr>
              <a:t>   </a:t>
            </a:r>
            <a:r>
              <a:rPr lang="en-US" sz="1200" b="1" dirty="0" smtClean="0">
                <a:latin typeface="+mj-lt"/>
              </a:rPr>
              <a:t>CNN</a:t>
            </a:r>
            <a:endParaRPr lang="en-US" sz="1200" b="1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2787"/>
            <a:ext cx="9144000" cy="281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0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/>
        </p:nvSpPr>
        <p:spPr>
          <a:xfrm>
            <a:off x="3276600" y="6537325"/>
            <a:ext cx="2133600" cy="320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</a:t>
            </a:fld>
            <a:endParaRPr lang="en-US"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457200" y="-146049"/>
            <a:ext cx="8229600" cy="105171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 indent="-63500">
              <a:spcBef>
                <a:spcPts val="0"/>
              </a:spcBef>
              <a:buClr>
                <a:schemeClr val="lt1"/>
              </a:buClr>
              <a:buSzPct val="25000"/>
            </a:pPr>
            <a:r>
              <a:rPr lang="en-US" sz="3200" b="1" dirty="0" err="1">
                <a:ea typeface="Arial"/>
                <a:cs typeface="Arial"/>
                <a:sym typeface="Arial"/>
              </a:rPr>
              <a:t>Nội</a:t>
            </a:r>
            <a:r>
              <a:rPr lang="en-US" sz="3200" b="1" dirty="0">
                <a:ea typeface="Arial"/>
                <a:cs typeface="Arial"/>
                <a:sym typeface="Arial"/>
              </a:rPr>
              <a:t> 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Dung 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Thực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Hiện</a:t>
            </a:r>
            <a:endParaRPr lang="en-US" sz="3200" b="1" i="0" u="none" strike="noStrike" cap="none" dirty="0">
              <a:ea typeface="Arial"/>
              <a:cs typeface="Arial"/>
              <a:sym typeface="Arial"/>
            </a:endParaRPr>
          </a:p>
        </p:txBody>
      </p:sp>
      <p:sp>
        <p:nvSpPr>
          <p:cNvPr id="227" name="Shape 227"/>
          <p:cNvSpPr txBox="1"/>
          <p:nvPr/>
        </p:nvSpPr>
        <p:spPr>
          <a:xfrm>
            <a:off x="1662112" y="722312"/>
            <a:ext cx="184150" cy="3667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8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Shape 228"/>
          <p:cNvSpPr/>
          <p:nvPr/>
        </p:nvSpPr>
        <p:spPr>
          <a:xfrm rot="5400000">
            <a:off x="-2605087" y="1042987"/>
            <a:ext cx="5156200" cy="5168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794" y="59116"/>
                </a:moveTo>
                <a:cubicBezTo>
                  <a:pt x="2277" y="27311"/>
                  <a:pt x="28194" y="1783"/>
                  <a:pt x="60000" y="1788"/>
                </a:cubicBezTo>
                <a:cubicBezTo>
                  <a:pt x="91800" y="1788"/>
                  <a:pt x="117716" y="27311"/>
                  <a:pt x="118200" y="59116"/>
                </a:cubicBezTo>
                <a:lnTo>
                  <a:pt x="119988" y="59088"/>
                </a:lnTo>
                <a:cubicBezTo>
                  <a:pt x="119494" y="26311"/>
                  <a:pt x="92777" y="-5"/>
                  <a:pt x="59994" y="0"/>
                </a:cubicBezTo>
                <a:cubicBezTo>
                  <a:pt x="27216" y="0"/>
                  <a:pt x="500" y="26311"/>
                  <a:pt x="5" y="59088"/>
                </a:cubicBezTo>
                <a:lnTo>
                  <a:pt x="1794" y="59116"/>
                </a:lnTo>
                <a:close/>
              </a:path>
            </a:pathLst>
          </a:custGeom>
          <a:gradFill>
            <a:gsLst>
              <a:gs pos="0">
                <a:srgbClr val="DCDCDC"/>
              </a:gs>
              <a:gs pos="50000">
                <a:schemeClr val="lt2"/>
              </a:gs>
              <a:gs pos="100000">
                <a:srgbClr val="DCDCDC"/>
              </a:gs>
            </a:gsLst>
            <a:lin ang="0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Shape 230"/>
          <p:cNvSpPr/>
          <p:nvPr/>
        </p:nvSpPr>
        <p:spPr>
          <a:xfrm rot="5400000" flipH="1">
            <a:off x="-2112168" y="1616868"/>
            <a:ext cx="4191000" cy="40719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688" y="60000"/>
                </a:moveTo>
                <a:cubicBezTo>
                  <a:pt x="59688" y="59827"/>
                  <a:pt x="59827" y="59688"/>
                  <a:pt x="60000" y="59688"/>
                </a:cubicBezTo>
                <a:cubicBezTo>
                  <a:pt x="60166" y="59683"/>
                  <a:pt x="60305" y="59827"/>
                  <a:pt x="60311" y="59994"/>
                </a:cubicBezTo>
                <a:lnTo>
                  <a:pt x="120000" y="60000"/>
                </a:lnTo>
                <a:cubicBezTo>
                  <a:pt x="120000" y="26861"/>
                  <a:pt x="93133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lnTo>
                  <a:pt x="59688" y="6000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1338379" y="1109534"/>
            <a:ext cx="2887934" cy="430200"/>
          </a:xfrm>
          <a:prstGeom prst="roundRect">
            <a:avLst>
              <a:gd name="adj" fmla="val 10800"/>
            </a:avLst>
          </a:pr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31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lang="en-US" sz="2400" b="1" i="1" u="none" strike="noStrike" cap="none" dirty="0" err="1" smtClean="0">
                <a:solidFill>
                  <a:schemeClr val="tx1"/>
                </a:solidFill>
                <a:latin typeface="+mj-lt"/>
              </a:rPr>
              <a:t>Sơ</a:t>
            </a:r>
            <a:r>
              <a:rPr lang="en-US" sz="2400" b="1" i="1" u="none" strike="noStrike" cap="none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b="1" i="1" u="none" strike="noStrike" cap="none" dirty="0" err="1" smtClean="0">
                <a:solidFill>
                  <a:schemeClr val="tx1"/>
                </a:solidFill>
                <a:latin typeface="+mj-lt"/>
              </a:rPr>
              <a:t>đồ</a:t>
            </a:r>
            <a:r>
              <a:rPr lang="en-US" sz="2400" b="1" i="1" u="none" strike="noStrike" cap="none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b="1" i="1" u="none" strike="noStrike" cap="none" dirty="0" err="1" smtClean="0">
                <a:solidFill>
                  <a:schemeClr val="tx1"/>
                </a:solidFill>
                <a:latin typeface="+mj-lt"/>
              </a:rPr>
              <a:t>hệ</a:t>
            </a:r>
            <a:r>
              <a:rPr lang="en-US" sz="2400" b="1" i="1" u="none" strike="noStrike" cap="none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b="1" i="1" u="none" strike="noStrike" cap="none" dirty="0" err="1" smtClean="0">
                <a:solidFill>
                  <a:schemeClr val="tx1"/>
                </a:solidFill>
                <a:latin typeface="+mj-lt"/>
              </a:rPr>
              <a:t>thống</a:t>
            </a:r>
            <a:endParaRPr lang="en-US" sz="2400" b="1" i="1" u="none" strike="noStrike" cap="none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34" name="Shape 234"/>
          <p:cNvGrpSpPr/>
          <p:nvPr/>
        </p:nvGrpSpPr>
        <p:grpSpPr>
          <a:xfrm>
            <a:off x="973137" y="1130300"/>
            <a:ext cx="381000" cy="381000"/>
            <a:chOff x="3298825" y="2667000"/>
            <a:chExt cx="2563812" cy="2563812"/>
          </a:xfrm>
        </p:grpSpPr>
        <p:sp>
          <p:nvSpPr>
            <p:cNvPr id="235" name="Shape 235"/>
            <p:cNvSpPr/>
            <p:nvPr/>
          </p:nvSpPr>
          <p:spPr>
            <a:xfrm>
              <a:off x="3298825" y="2667000"/>
              <a:ext cx="2563812" cy="2563812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Shape 236"/>
            <p:cNvSpPr/>
            <p:nvPr/>
          </p:nvSpPr>
          <p:spPr>
            <a:xfrm>
              <a:off x="3444875" y="2811462"/>
              <a:ext cx="2270125" cy="2270125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Shape 237"/>
            <p:cNvSpPr/>
            <p:nvPr/>
          </p:nvSpPr>
          <p:spPr>
            <a:xfrm>
              <a:off x="3576637" y="2944812"/>
              <a:ext cx="2008187" cy="2008187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Shape 238"/>
            <p:cNvSpPr/>
            <p:nvPr/>
          </p:nvSpPr>
          <p:spPr>
            <a:xfrm>
              <a:off x="3578225" y="2946400"/>
              <a:ext cx="2003425" cy="2006600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Shape 239"/>
            <p:cNvSpPr/>
            <p:nvPr/>
          </p:nvSpPr>
          <p:spPr>
            <a:xfrm>
              <a:off x="3705225" y="3073400"/>
              <a:ext cx="1741487" cy="1752600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Shape 240"/>
            <p:cNvSpPr/>
            <p:nvPr/>
          </p:nvSpPr>
          <p:spPr>
            <a:xfrm>
              <a:off x="3709987" y="3078162"/>
              <a:ext cx="1739900" cy="1743075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1" name="Shape 241"/>
          <p:cNvGrpSpPr/>
          <p:nvPr/>
        </p:nvGrpSpPr>
        <p:grpSpPr>
          <a:xfrm>
            <a:off x="1816100" y="1844675"/>
            <a:ext cx="381000" cy="381000"/>
            <a:chOff x="3298825" y="2667000"/>
            <a:chExt cx="2563812" cy="2563812"/>
          </a:xfrm>
        </p:grpSpPr>
        <p:sp>
          <p:nvSpPr>
            <p:cNvPr id="242" name="Shape 242"/>
            <p:cNvSpPr/>
            <p:nvPr/>
          </p:nvSpPr>
          <p:spPr>
            <a:xfrm>
              <a:off x="3298825" y="2667000"/>
              <a:ext cx="2563812" cy="2563812"/>
            </a:xfrm>
            <a:prstGeom prst="ellipse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Shape 243"/>
            <p:cNvSpPr/>
            <p:nvPr/>
          </p:nvSpPr>
          <p:spPr>
            <a:xfrm>
              <a:off x="3444875" y="2811462"/>
              <a:ext cx="2270125" cy="2270125"/>
            </a:xfrm>
            <a:prstGeom prst="ellipse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Shape 244"/>
            <p:cNvSpPr/>
            <p:nvPr/>
          </p:nvSpPr>
          <p:spPr>
            <a:xfrm>
              <a:off x="3576637" y="2944812"/>
              <a:ext cx="2008187" cy="2008187"/>
            </a:xfrm>
            <a:prstGeom prst="ellipse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Shape 245"/>
            <p:cNvSpPr/>
            <p:nvPr/>
          </p:nvSpPr>
          <p:spPr>
            <a:xfrm>
              <a:off x="3578225" y="2946400"/>
              <a:ext cx="2003425" cy="2006600"/>
            </a:xfrm>
            <a:prstGeom prst="ellipse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Shape 246"/>
            <p:cNvSpPr/>
            <p:nvPr/>
          </p:nvSpPr>
          <p:spPr>
            <a:xfrm>
              <a:off x="3705225" y="3073400"/>
              <a:ext cx="1741487" cy="1752600"/>
            </a:xfrm>
            <a:prstGeom prst="ellipse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Shape 247"/>
            <p:cNvSpPr/>
            <p:nvPr/>
          </p:nvSpPr>
          <p:spPr>
            <a:xfrm>
              <a:off x="3709987" y="3078162"/>
              <a:ext cx="1739900" cy="1743075"/>
            </a:xfrm>
            <a:prstGeom prst="ellipse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8" name="Shape 248"/>
          <p:cNvGrpSpPr/>
          <p:nvPr/>
        </p:nvGrpSpPr>
        <p:grpSpPr>
          <a:xfrm>
            <a:off x="2206625" y="2616200"/>
            <a:ext cx="381000" cy="381000"/>
            <a:chOff x="3298825" y="2667000"/>
            <a:chExt cx="2563812" cy="2563812"/>
          </a:xfrm>
        </p:grpSpPr>
        <p:sp>
          <p:nvSpPr>
            <p:cNvPr id="249" name="Shape 249"/>
            <p:cNvSpPr/>
            <p:nvPr/>
          </p:nvSpPr>
          <p:spPr>
            <a:xfrm>
              <a:off x="3298825" y="2667000"/>
              <a:ext cx="2563812" cy="2563812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Shape 250"/>
            <p:cNvSpPr/>
            <p:nvPr/>
          </p:nvSpPr>
          <p:spPr>
            <a:xfrm>
              <a:off x="3444875" y="2811462"/>
              <a:ext cx="2270125" cy="2270125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Shape 251"/>
            <p:cNvSpPr/>
            <p:nvPr/>
          </p:nvSpPr>
          <p:spPr>
            <a:xfrm>
              <a:off x="3576637" y="2944812"/>
              <a:ext cx="2008187" cy="2008187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Shape 252"/>
            <p:cNvSpPr/>
            <p:nvPr/>
          </p:nvSpPr>
          <p:spPr>
            <a:xfrm>
              <a:off x="3578225" y="2946400"/>
              <a:ext cx="2003425" cy="2006600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Shape 253"/>
            <p:cNvSpPr/>
            <p:nvPr/>
          </p:nvSpPr>
          <p:spPr>
            <a:xfrm>
              <a:off x="3705225" y="3073400"/>
              <a:ext cx="1741487" cy="1752600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Shape 254"/>
            <p:cNvSpPr/>
            <p:nvPr/>
          </p:nvSpPr>
          <p:spPr>
            <a:xfrm>
              <a:off x="3709987" y="3078162"/>
              <a:ext cx="1739900" cy="1743075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5" name="Shape 255"/>
          <p:cNvGrpSpPr/>
          <p:nvPr/>
        </p:nvGrpSpPr>
        <p:grpSpPr>
          <a:xfrm>
            <a:off x="2339975" y="3454400"/>
            <a:ext cx="404812" cy="381000"/>
            <a:chOff x="3298825" y="2667000"/>
            <a:chExt cx="2563812" cy="2563812"/>
          </a:xfrm>
        </p:grpSpPr>
        <p:sp>
          <p:nvSpPr>
            <p:cNvPr id="256" name="Shape 256"/>
            <p:cNvSpPr/>
            <p:nvPr/>
          </p:nvSpPr>
          <p:spPr>
            <a:xfrm>
              <a:off x="3298825" y="2667000"/>
              <a:ext cx="2563812" cy="2563812"/>
            </a:xfrm>
            <a:prstGeom prst="ellips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Shape 257"/>
            <p:cNvSpPr/>
            <p:nvPr/>
          </p:nvSpPr>
          <p:spPr>
            <a:xfrm>
              <a:off x="3444875" y="2811462"/>
              <a:ext cx="2270125" cy="2270125"/>
            </a:xfrm>
            <a:prstGeom prst="ellips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Shape 258"/>
            <p:cNvSpPr/>
            <p:nvPr/>
          </p:nvSpPr>
          <p:spPr>
            <a:xfrm>
              <a:off x="3579812" y="2944812"/>
              <a:ext cx="2000250" cy="2008187"/>
            </a:xfrm>
            <a:prstGeom prst="ellips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Shape 259"/>
            <p:cNvSpPr/>
            <p:nvPr/>
          </p:nvSpPr>
          <p:spPr>
            <a:xfrm>
              <a:off x="3578225" y="2946400"/>
              <a:ext cx="2003425" cy="2006600"/>
            </a:xfrm>
            <a:prstGeom prst="ellips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Shape 260"/>
            <p:cNvSpPr/>
            <p:nvPr/>
          </p:nvSpPr>
          <p:spPr>
            <a:xfrm>
              <a:off x="3700462" y="3073400"/>
              <a:ext cx="1749425" cy="1752600"/>
            </a:xfrm>
            <a:prstGeom prst="ellips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Shape 261"/>
            <p:cNvSpPr/>
            <p:nvPr/>
          </p:nvSpPr>
          <p:spPr>
            <a:xfrm>
              <a:off x="3709987" y="3078162"/>
              <a:ext cx="1739900" cy="1743075"/>
            </a:xfrm>
            <a:prstGeom prst="ellips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" name="Shape 262"/>
          <p:cNvSpPr/>
          <p:nvPr/>
        </p:nvSpPr>
        <p:spPr>
          <a:xfrm>
            <a:off x="2762828" y="3452946"/>
            <a:ext cx="3939055" cy="403200"/>
          </a:xfrm>
          <a:prstGeom prst="roundRect">
            <a:avLst>
              <a:gd name="adj" fmla="val 10800"/>
            </a:avLst>
          </a:pr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31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lang="en-US" sz="2400" b="1" i="1" u="none" strike="noStrike" cap="none" dirty="0" err="1" smtClean="0">
                <a:solidFill>
                  <a:schemeClr val="tx1"/>
                </a:solidFill>
                <a:latin typeface="+mj-lt"/>
              </a:rPr>
              <a:t>Lấy</a:t>
            </a:r>
            <a:r>
              <a:rPr lang="en-US" sz="2400" b="1" i="1" u="none" strike="noStrike" cap="none" dirty="0" smtClean="0">
                <a:solidFill>
                  <a:schemeClr val="tx1"/>
                </a:solidFill>
                <a:latin typeface="+mj-lt"/>
              </a:rPr>
              <a:t> landmarks </a:t>
            </a:r>
            <a:r>
              <a:rPr lang="en-US" sz="2400" b="1" i="1" u="none" strike="noStrike" cap="none" dirty="0" err="1" smtClean="0">
                <a:solidFill>
                  <a:schemeClr val="tx1"/>
                </a:solidFill>
                <a:latin typeface="+mj-lt"/>
              </a:rPr>
              <a:t>gương</a:t>
            </a:r>
            <a:r>
              <a:rPr lang="en-US" sz="2400" b="1" i="1" u="none" strike="noStrike" cap="none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b="1" i="1" u="none" strike="noStrike" cap="none" dirty="0" err="1" smtClean="0">
                <a:solidFill>
                  <a:schemeClr val="tx1"/>
                </a:solidFill>
                <a:latin typeface="+mj-lt"/>
              </a:rPr>
              <a:t>mặt</a:t>
            </a:r>
            <a:endParaRPr lang="en-US" sz="2400" b="1" i="1" u="none" strike="noStrike" cap="none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2598194" y="2608646"/>
            <a:ext cx="4404771" cy="427037"/>
          </a:xfrm>
          <a:prstGeom prst="roundRect">
            <a:avLst>
              <a:gd name="adj" fmla="val 10800"/>
            </a:avLst>
          </a:pr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31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lang="en-US" sz="2400" b="1" i="1" u="none" strike="noStrike" cap="none" dirty="0" err="1" smtClean="0">
                <a:solidFill>
                  <a:schemeClr val="tx1"/>
                </a:solidFill>
                <a:latin typeface="+mj-lt"/>
              </a:rPr>
              <a:t>Phát</a:t>
            </a:r>
            <a:r>
              <a:rPr lang="en-US" sz="2400" b="1" i="1" u="none" strike="noStrike" cap="none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b="1" i="1" u="none" strike="noStrike" cap="none" dirty="0" err="1" smtClean="0">
                <a:solidFill>
                  <a:schemeClr val="tx1"/>
                </a:solidFill>
                <a:latin typeface="+mj-lt"/>
              </a:rPr>
              <a:t>hiện</a:t>
            </a:r>
            <a:r>
              <a:rPr lang="en-US" sz="2400" b="1" i="1" u="none" strike="noStrike" cap="none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b="1" i="1" u="none" strike="noStrike" cap="none" dirty="0" err="1" smtClean="0">
                <a:solidFill>
                  <a:schemeClr val="tx1"/>
                </a:solidFill>
                <a:latin typeface="+mj-lt"/>
              </a:rPr>
              <a:t>vùng</a:t>
            </a:r>
            <a:r>
              <a:rPr lang="en-US" sz="2400" b="1" i="1" u="none" strike="noStrike" cap="none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b="1" i="1" u="none" strike="noStrike" cap="none" dirty="0" err="1" smtClean="0">
                <a:solidFill>
                  <a:schemeClr val="tx1"/>
                </a:solidFill>
                <a:latin typeface="+mj-lt"/>
              </a:rPr>
              <a:t>ứng</a:t>
            </a:r>
            <a:r>
              <a:rPr lang="en-US" sz="2400" b="1" i="1" u="none" strike="noStrike" cap="none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b="1" i="1" u="none" strike="noStrike" cap="none" dirty="0" err="1" smtClean="0">
                <a:solidFill>
                  <a:schemeClr val="tx1"/>
                </a:solidFill>
                <a:latin typeface="+mj-lt"/>
              </a:rPr>
              <a:t>viên</a:t>
            </a:r>
            <a:endParaRPr lang="en-US" sz="2400" b="1" i="1" u="none" strike="noStrike" cap="none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64" name="Shape 264"/>
          <p:cNvGrpSpPr/>
          <p:nvPr/>
        </p:nvGrpSpPr>
        <p:grpSpPr>
          <a:xfrm>
            <a:off x="2193926" y="4195762"/>
            <a:ext cx="393118" cy="381000"/>
            <a:chOff x="3298825" y="2667000"/>
            <a:chExt cx="2563812" cy="2563812"/>
          </a:xfrm>
        </p:grpSpPr>
        <p:sp>
          <p:nvSpPr>
            <p:cNvPr id="265" name="Shape 265"/>
            <p:cNvSpPr/>
            <p:nvPr/>
          </p:nvSpPr>
          <p:spPr>
            <a:xfrm>
              <a:off x="3298825" y="2667000"/>
              <a:ext cx="2563812" cy="2563812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Shape 266"/>
            <p:cNvSpPr/>
            <p:nvPr/>
          </p:nvSpPr>
          <p:spPr>
            <a:xfrm>
              <a:off x="3444875" y="2811462"/>
              <a:ext cx="2270125" cy="2270125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Shape 267"/>
            <p:cNvSpPr/>
            <p:nvPr/>
          </p:nvSpPr>
          <p:spPr>
            <a:xfrm>
              <a:off x="3573462" y="2944812"/>
              <a:ext cx="2016125" cy="2008187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Shape 268"/>
            <p:cNvSpPr/>
            <p:nvPr/>
          </p:nvSpPr>
          <p:spPr>
            <a:xfrm>
              <a:off x="3578225" y="2946400"/>
              <a:ext cx="2003425" cy="2006600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Shape 269"/>
            <p:cNvSpPr/>
            <p:nvPr/>
          </p:nvSpPr>
          <p:spPr>
            <a:xfrm>
              <a:off x="3705225" y="3073400"/>
              <a:ext cx="1733550" cy="1752600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Shape 270"/>
            <p:cNvSpPr/>
            <p:nvPr/>
          </p:nvSpPr>
          <p:spPr>
            <a:xfrm>
              <a:off x="3709987" y="3078162"/>
              <a:ext cx="1739900" cy="1743075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1" name="Shape 271"/>
          <p:cNvSpPr/>
          <p:nvPr/>
        </p:nvSpPr>
        <p:spPr>
          <a:xfrm>
            <a:off x="2193924" y="1790671"/>
            <a:ext cx="3950397" cy="431800"/>
          </a:xfrm>
          <a:prstGeom prst="roundRect">
            <a:avLst>
              <a:gd name="adj" fmla="val 10800"/>
            </a:avLst>
          </a:pr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31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lang="en-US" sz="2400" b="1" i="1" u="none" strike="noStrike" cap="none" dirty="0" err="1" smtClean="0">
                <a:solidFill>
                  <a:schemeClr val="tx1"/>
                </a:solidFill>
                <a:latin typeface="+mj-lt"/>
              </a:rPr>
              <a:t>Chuẩn</a:t>
            </a:r>
            <a:r>
              <a:rPr lang="en-US" sz="2400" b="1" i="1" u="none" strike="noStrike" cap="none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b="1" i="1" u="none" strike="noStrike" cap="none" dirty="0" err="1" smtClean="0">
                <a:solidFill>
                  <a:schemeClr val="tx1"/>
                </a:solidFill>
                <a:latin typeface="+mj-lt"/>
              </a:rPr>
              <a:t>bị</a:t>
            </a:r>
            <a:r>
              <a:rPr lang="en-US" sz="2400" b="1" i="1" u="none" strike="noStrike" cap="none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b="1" i="1" u="none" strike="noStrike" cap="none" dirty="0" err="1" smtClean="0">
                <a:solidFill>
                  <a:schemeClr val="tx1"/>
                </a:solidFill>
                <a:latin typeface="+mj-lt"/>
              </a:rPr>
              <a:t>dữ</a:t>
            </a:r>
            <a:r>
              <a:rPr lang="en-US" sz="2400" b="1" i="1" u="none" strike="noStrike" cap="none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b="1" i="1" u="none" strike="noStrike" cap="none" dirty="0" err="1" smtClean="0">
                <a:solidFill>
                  <a:schemeClr val="tx1"/>
                </a:solidFill>
                <a:latin typeface="+mj-lt"/>
              </a:rPr>
              <a:t>liệu</a:t>
            </a:r>
            <a:r>
              <a:rPr lang="en-US" sz="2400" b="1" i="1" u="none" strike="noStrike" cap="none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b="1" i="1" u="none" strike="noStrike" cap="none" dirty="0" err="1" smtClean="0">
                <a:solidFill>
                  <a:schemeClr val="tx1"/>
                </a:solidFill>
                <a:latin typeface="+mj-lt"/>
              </a:rPr>
              <a:t>huấn</a:t>
            </a:r>
            <a:r>
              <a:rPr lang="en-US" sz="2400" b="1" i="1" u="none" strike="noStrike" cap="none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b="1" i="1" u="none" strike="noStrike" cap="none" dirty="0" err="1" smtClean="0">
                <a:solidFill>
                  <a:schemeClr val="tx1"/>
                </a:solidFill>
                <a:latin typeface="+mj-lt"/>
              </a:rPr>
              <a:t>luyện</a:t>
            </a:r>
            <a:endParaRPr lang="en-US" sz="2400" b="1" i="1" u="none" strike="noStrike" cap="none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72" name="Shape 272"/>
          <p:cNvGrpSpPr/>
          <p:nvPr/>
        </p:nvGrpSpPr>
        <p:grpSpPr>
          <a:xfrm>
            <a:off x="1763712" y="5026025"/>
            <a:ext cx="395287" cy="381000"/>
            <a:chOff x="3298825" y="2667000"/>
            <a:chExt cx="2563812" cy="2563812"/>
          </a:xfrm>
        </p:grpSpPr>
        <p:sp>
          <p:nvSpPr>
            <p:cNvPr id="273" name="Shape 273"/>
            <p:cNvSpPr/>
            <p:nvPr/>
          </p:nvSpPr>
          <p:spPr>
            <a:xfrm>
              <a:off x="3298825" y="2667000"/>
              <a:ext cx="2563812" cy="2563812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Shape 274"/>
            <p:cNvSpPr/>
            <p:nvPr/>
          </p:nvSpPr>
          <p:spPr>
            <a:xfrm>
              <a:off x="3444875" y="2811462"/>
              <a:ext cx="2270125" cy="2270125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Shape 275"/>
            <p:cNvSpPr/>
            <p:nvPr/>
          </p:nvSpPr>
          <p:spPr>
            <a:xfrm>
              <a:off x="3576637" y="2944812"/>
              <a:ext cx="2008187" cy="2008187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Shape 276"/>
            <p:cNvSpPr/>
            <p:nvPr/>
          </p:nvSpPr>
          <p:spPr>
            <a:xfrm>
              <a:off x="3578225" y="2946400"/>
              <a:ext cx="2003425" cy="2006600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Shape 277"/>
            <p:cNvSpPr/>
            <p:nvPr/>
          </p:nvSpPr>
          <p:spPr>
            <a:xfrm>
              <a:off x="3700462" y="3073400"/>
              <a:ext cx="1751012" cy="1752600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Shape 278"/>
            <p:cNvSpPr/>
            <p:nvPr/>
          </p:nvSpPr>
          <p:spPr>
            <a:xfrm>
              <a:off x="3709987" y="3078162"/>
              <a:ext cx="1739900" cy="1743075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9" name="Shape 279"/>
          <p:cNvSpPr/>
          <p:nvPr/>
        </p:nvSpPr>
        <p:spPr>
          <a:xfrm>
            <a:off x="2606517" y="4183604"/>
            <a:ext cx="3861190" cy="444500"/>
          </a:xfrm>
          <a:prstGeom prst="roundRect">
            <a:avLst>
              <a:gd name="adj" fmla="val 10800"/>
            </a:avLst>
          </a:pr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31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lang="en-US" sz="2400" b="1" i="1" dirty="0" err="1" smtClean="0">
                <a:solidFill>
                  <a:schemeClr val="tx1"/>
                </a:solidFill>
                <a:latin typeface="+mj-lt"/>
              </a:rPr>
              <a:t>Trích</a:t>
            </a:r>
            <a:r>
              <a:rPr lang="en-US" sz="2400" b="1" i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b="1" i="1" dirty="0" err="1" smtClean="0">
                <a:solidFill>
                  <a:schemeClr val="tx1"/>
                </a:solidFill>
                <a:latin typeface="+mj-lt"/>
              </a:rPr>
              <a:t>rút</a:t>
            </a:r>
            <a:r>
              <a:rPr lang="en-US" sz="2400" b="1" i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b="1" i="1" dirty="0" err="1" smtClean="0">
                <a:solidFill>
                  <a:schemeClr val="tx1"/>
                </a:solidFill>
                <a:latin typeface="+mj-lt"/>
              </a:rPr>
              <a:t>đặc</a:t>
            </a:r>
            <a:r>
              <a:rPr lang="en-US" sz="2400" b="1" i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b="1" i="1" dirty="0" err="1" smtClean="0">
                <a:solidFill>
                  <a:schemeClr val="tx1"/>
                </a:solidFill>
                <a:latin typeface="+mj-lt"/>
              </a:rPr>
              <a:t>trưng</a:t>
            </a:r>
            <a:r>
              <a:rPr lang="en-US" sz="2400" b="1" i="1" u="none" strike="noStrike" cap="none" dirty="0" smtClean="0">
                <a:solidFill>
                  <a:schemeClr val="tx1"/>
                </a:solidFill>
                <a:latin typeface="+mj-lt"/>
              </a:rPr>
              <a:t> </a:t>
            </a:r>
            <a:endParaRPr lang="en-US" sz="2400" b="1" i="1" u="none" strike="noStrike" cap="none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80" name="Shape 280"/>
          <p:cNvGrpSpPr/>
          <p:nvPr/>
        </p:nvGrpSpPr>
        <p:grpSpPr>
          <a:xfrm>
            <a:off x="914400" y="5753100"/>
            <a:ext cx="395287" cy="381000"/>
            <a:chOff x="3298825" y="2667000"/>
            <a:chExt cx="2563812" cy="2563812"/>
          </a:xfrm>
        </p:grpSpPr>
        <p:sp>
          <p:nvSpPr>
            <p:cNvPr id="281" name="Shape 281"/>
            <p:cNvSpPr/>
            <p:nvPr/>
          </p:nvSpPr>
          <p:spPr>
            <a:xfrm>
              <a:off x="3298825" y="2667000"/>
              <a:ext cx="2563812" cy="256381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Shape 282"/>
            <p:cNvSpPr/>
            <p:nvPr/>
          </p:nvSpPr>
          <p:spPr>
            <a:xfrm>
              <a:off x="3444875" y="2811462"/>
              <a:ext cx="2270125" cy="2270125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Shape 283"/>
            <p:cNvSpPr/>
            <p:nvPr/>
          </p:nvSpPr>
          <p:spPr>
            <a:xfrm>
              <a:off x="3576637" y="2944812"/>
              <a:ext cx="2008187" cy="2008187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Shape 284"/>
            <p:cNvSpPr/>
            <p:nvPr/>
          </p:nvSpPr>
          <p:spPr>
            <a:xfrm>
              <a:off x="3578225" y="2946400"/>
              <a:ext cx="2003425" cy="20066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Shape 285"/>
            <p:cNvSpPr/>
            <p:nvPr/>
          </p:nvSpPr>
          <p:spPr>
            <a:xfrm>
              <a:off x="3700462" y="3073400"/>
              <a:ext cx="1751012" cy="17526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Shape 286"/>
            <p:cNvSpPr/>
            <p:nvPr/>
          </p:nvSpPr>
          <p:spPr>
            <a:xfrm>
              <a:off x="3709987" y="3078162"/>
              <a:ext cx="1739900" cy="1743075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Shape 287"/>
          <p:cNvSpPr/>
          <p:nvPr/>
        </p:nvSpPr>
        <p:spPr>
          <a:xfrm>
            <a:off x="2179127" y="5012825"/>
            <a:ext cx="4823838" cy="444500"/>
          </a:xfrm>
          <a:prstGeom prst="roundRect">
            <a:avLst>
              <a:gd name="adj" fmla="val 10800"/>
            </a:avLst>
          </a:pr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31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lang="en-US" sz="2400" b="1" i="1" u="none" strike="noStrike" cap="none" dirty="0" err="1" smtClean="0">
                <a:solidFill>
                  <a:schemeClr val="tx1"/>
                </a:solidFill>
                <a:latin typeface="+mj-lt"/>
              </a:rPr>
              <a:t>Huấn</a:t>
            </a:r>
            <a:r>
              <a:rPr lang="en-US" sz="2400" b="1" i="1" u="none" strike="noStrike" cap="none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b="1" i="1" u="none" strike="noStrike" cap="none" dirty="0" err="1" smtClean="0">
                <a:solidFill>
                  <a:schemeClr val="tx1"/>
                </a:solidFill>
                <a:latin typeface="+mj-lt"/>
              </a:rPr>
              <a:t>luyện</a:t>
            </a:r>
            <a:r>
              <a:rPr lang="en-US" sz="2400" b="1" i="1" u="none" strike="noStrike" cap="none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b="1" i="1" u="none" strike="noStrike" cap="none" dirty="0" err="1" smtClean="0">
                <a:solidFill>
                  <a:schemeClr val="tx1"/>
                </a:solidFill>
                <a:latin typeface="+mj-lt"/>
              </a:rPr>
              <a:t>với</a:t>
            </a:r>
            <a:r>
              <a:rPr lang="en-US" sz="2400" b="1" i="1" u="none" strike="noStrike" cap="none" dirty="0" smtClean="0">
                <a:solidFill>
                  <a:schemeClr val="tx1"/>
                </a:solidFill>
                <a:latin typeface="+mj-lt"/>
              </a:rPr>
              <a:t> SVM/CNN</a:t>
            </a:r>
            <a:endParaRPr lang="en-US" sz="2400" b="1" i="1" u="none" strike="noStrike" cap="none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6" name="Shape 287"/>
          <p:cNvSpPr/>
          <p:nvPr/>
        </p:nvSpPr>
        <p:spPr>
          <a:xfrm>
            <a:off x="1317751" y="5744621"/>
            <a:ext cx="2908562" cy="444500"/>
          </a:xfrm>
          <a:prstGeom prst="roundRect">
            <a:avLst>
              <a:gd name="adj" fmla="val 10800"/>
            </a:avLst>
          </a:pr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31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lang="en-US" sz="2400" b="1" i="1" dirty="0" err="1" smtClean="0">
                <a:solidFill>
                  <a:schemeClr val="tx1"/>
                </a:solidFill>
                <a:latin typeface="+mj-lt"/>
              </a:rPr>
              <a:t>Nhận</a:t>
            </a:r>
            <a:r>
              <a:rPr lang="en-US" sz="2400" b="1" i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b="1" i="1" dirty="0" err="1" smtClean="0">
                <a:solidFill>
                  <a:schemeClr val="tx1"/>
                </a:solidFill>
                <a:latin typeface="+mj-lt"/>
              </a:rPr>
              <a:t>dạng</a:t>
            </a:r>
            <a:r>
              <a:rPr lang="en-US" sz="2400" b="1" i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b="1" i="1" dirty="0" err="1" smtClean="0">
                <a:solidFill>
                  <a:schemeClr val="tx1"/>
                </a:solidFill>
                <a:latin typeface="+mj-lt"/>
              </a:rPr>
              <a:t>cảm</a:t>
            </a:r>
            <a:r>
              <a:rPr lang="en-US" sz="2400" b="1" i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b="1" i="1" dirty="0" err="1" smtClean="0">
                <a:solidFill>
                  <a:schemeClr val="tx1"/>
                </a:solidFill>
                <a:latin typeface="+mj-lt"/>
              </a:rPr>
              <a:t>xúc</a:t>
            </a:r>
            <a:endParaRPr lang="en-US" sz="2400" b="1" i="1" u="none" strike="noStrike" cap="none" dirty="0">
              <a:solidFill>
                <a:schemeClr val="tx1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/>
          <p:nvPr/>
        </p:nvSpPr>
        <p:spPr>
          <a:xfrm>
            <a:off x="3276600" y="6537325"/>
            <a:ext cx="2133600" cy="320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lang="en-US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Shape 372"/>
          <p:cNvSpPr txBox="1">
            <a:spLocks noGrp="1"/>
          </p:cNvSpPr>
          <p:nvPr>
            <p:ph type="title"/>
          </p:nvPr>
        </p:nvSpPr>
        <p:spPr>
          <a:xfrm>
            <a:off x="457200" y="-23802"/>
            <a:ext cx="8229600" cy="82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476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dirty="0" err="1" smtClean="0">
                <a:ea typeface="Arial"/>
                <a:cs typeface="Arial"/>
                <a:sym typeface="Arial"/>
              </a:rPr>
              <a:t>Lưu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Đồ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Hoạt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Động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Hệ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Thống</a:t>
            </a:r>
            <a:endParaRPr lang="en-US" sz="3200" b="1" dirty="0"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706" y="627781"/>
            <a:ext cx="6544588" cy="62302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07009" y="-1830"/>
            <a:ext cx="18369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>
                <a:latin typeface="+mj-lt"/>
              </a:rPr>
              <a:t>Nội</a:t>
            </a:r>
            <a:r>
              <a:rPr lang="en-US" dirty="0" smtClean="0">
                <a:latin typeface="+mj-lt"/>
              </a:rPr>
              <a:t> dung </a:t>
            </a:r>
            <a:r>
              <a:rPr lang="en-US" dirty="0" err="1" smtClean="0">
                <a:latin typeface="+mj-lt"/>
              </a:rPr>
              <a:t>thực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hiện</a:t>
            </a:r>
            <a:endParaRPr lang="en-US" dirty="0" smtClean="0">
              <a:latin typeface="+mj-lt"/>
            </a:endParaRPr>
          </a:p>
          <a:p>
            <a:pPr lvl="3" algn="r"/>
            <a:r>
              <a:rPr lang="en-US" b="1" dirty="0">
                <a:latin typeface="+mj-lt"/>
              </a:rPr>
              <a:t> </a:t>
            </a:r>
            <a:r>
              <a:rPr lang="en-US" b="1" dirty="0" smtClean="0">
                <a:latin typeface="+mj-lt"/>
              </a:rPr>
              <a:t>   </a:t>
            </a:r>
            <a:r>
              <a:rPr lang="en-US" sz="1200" b="1" dirty="0" err="1" smtClean="0">
                <a:latin typeface="+mj-lt"/>
              </a:rPr>
              <a:t>Sơ</a:t>
            </a:r>
            <a:r>
              <a:rPr lang="en-US" sz="1200" b="1" dirty="0" smtClean="0">
                <a:latin typeface="+mj-lt"/>
              </a:rPr>
              <a:t> </a:t>
            </a:r>
            <a:r>
              <a:rPr lang="en-US" sz="1200" b="1" dirty="0" err="1" smtClean="0">
                <a:latin typeface="+mj-lt"/>
              </a:rPr>
              <a:t>đồ</a:t>
            </a:r>
            <a:r>
              <a:rPr lang="en-US" sz="1200" b="1" dirty="0" smtClean="0">
                <a:latin typeface="+mj-lt"/>
              </a:rPr>
              <a:t> </a:t>
            </a:r>
            <a:r>
              <a:rPr lang="en-US" sz="1200" b="1" dirty="0" err="1" smtClean="0">
                <a:latin typeface="+mj-lt"/>
              </a:rPr>
              <a:t>hệ</a:t>
            </a:r>
            <a:r>
              <a:rPr lang="en-US" sz="1200" b="1" dirty="0" smtClean="0">
                <a:latin typeface="+mj-lt"/>
              </a:rPr>
              <a:t> </a:t>
            </a:r>
            <a:r>
              <a:rPr lang="en-US" sz="1200" b="1" dirty="0" err="1" smtClean="0">
                <a:latin typeface="+mj-lt"/>
              </a:rPr>
              <a:t>thống</a:t>
            </a:r>
            <a:endParaRPr lang="en-US" sz="1200" b="1" dirty="0" smtClean="0">
              <a:latin typeface="+mj-lt"/>
            </a:endParaRPr>
          </a:p>
          <a:p>
            <a:pPr lvl="3" algn="r"/>
            <a:r>
              <a:rPr lang="en-US" sz="1200" dirty="0" smtClean="0">
                <a:latin typeface="+mj-lt"/>
              </a:rPr>
              <a:t>   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Chuẩn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bị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dữ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liệu</a:t>
            </a:r>
            <a:endParaRPr lang="en-US" sz="1200" dirty="0" smtClean="0">
              <a:solidFill>
                <a:schemeClr val="tx1"/>
              </a:solidFill>
              <a:latin typeface="+mj-lt"/>
            </a:endParaRPr>
          </a:p>
          <a:p>
            <a:pPr lvl="3" algn="r"/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  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Phát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hiện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vùng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mặt</a:t>
            </a:r>
            <a:endParaRPr lang="en-US" sz="1200" dirty="0" smtClean="0">
              <a:solidFill>
                <a:schemeClr val="tx1"/>
              </a:solidFill>
              <a:latin typeface="+mj-lt"/>
            </a:endParaRPr>
          </a:p>
          <a:p>
            <a:pPr lvl="3" algn="r"/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  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Lấy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landmarks</a:t>
            </a:r>
          </a:p>
          <a:p>
            <a:pPr lvl="3" algn="r"/>
            <a:r>
              <a:rPr lang="en-US" sz="12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 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Rút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trích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đặc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trưng</a:t>
            </a:r>
            <a:endParaRPr lang="en-US" sz="1200" dirty="0" smtClean="0">
              <a:solidFill>
                <a:schemeClr val="tx1"/>
              </a:solidFill>
              <a:latin typeface="+mj-lt"/>
            </a:endParaRPr>
          </a:p>
          <a:p>
            <a:pPr lvl="3" algn="r"/>
            <a:r>
              <a:rPr lang="en-US" sz="12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 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Huấn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luyện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SVM</a:t>
            </a:r>
          </a:p>
          <a:p>
            <a:pPr lvl="3" algn="r"/>
            <a:r>
              <a:rPr lang="en-US" sz="12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 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Nhận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dạng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cảm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xúc</a:t>
            </a:r>
            <a:endParaRPr lang="en-US" sz="1200" dirty="0">
              <a:solidFill>
                <a:schemeClr val="tx1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/>
          <p:nvPr/>
        </p:nvSpPr>
        <p:spPr>
          <a:xfrm>
            <a:off x="3276600" y="6537325"/>
            <a:ext cx="2133600" cy="320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lang="en-US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Shape 372"/>
          <p:cNvSpPr txBox="1">
            <a:spLocks noGrp="1"/>
          </p:cNvSpPr>
          <p:nvPr>
            <p:ph type="title"/>
          </p:nvPr>
        </p:nvSpPr>
        <p:spPr>
          <a:xfrm>
            <a:off x="457200" y="-23802"/>
            <a:ext cx="8229600" cy="82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476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dirty="0" err="1" smtClean="0">
                <a:ea typeface="Arial"/>
                <a:cs typeface="Arial"/>
                <a:sym typeface="Arial"/>
              </a:rPr>
              <a:t>Các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Module 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Của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Hệ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Thống</a:t>
            </a:r>
            <a:endParaRPr lang="en-US" sz="3200" b="1" dirty="0"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6" y="804498"/>
            <a:ext cx="8155487" cy="573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2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title"/>
          </p:nvPr>
        </p:nvSpPr>
        <p:spPr>
          <a:xfrm>
            <a:off x="457200" y="-23811"/>
            <a:ext cx="8229600" cy="8620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476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dirty="0" err="1" smtClean="0">
                <a:ea typeface="Arial"/>
                <a:cs typeface="Arial"/>
                <a:sym typeface="Arial"/>
              </a:rPr>
              <a:t>Chuẩn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Bị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Dữ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Liệu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Huấn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Luyện</a:t>
            </a:r>
            <a:endParaRPr lang="en-US" sz="3200" b="1" i="0" u="none" strike="noStrike" cap="none" dirty="0">
              <a:ea typeface="Arial"/>
              <a:cs typeface="Arial"/>
              <a:sym typeface="Arial"/>
            </a:endParaRPr>
          </a:p>
        </p:txBody>
      </p:sp>
      <p:sp>
        <p:nvSpPr>
          <p:cNvPr id="333" name="Shape 333"/>
          <p:cNvSpPr txBox="1">
            <a:spLocks noGrp="1"/>
          </p:cNvSpPr>
          <p:nvPr>
            <p:ph idx="1"/>
          </p:nvPr>
        </p:nvSpPr>
        <p:spPr>
          <a:xfrm>
            <a:off x="214312" y="928687"/>
            <a:ext cx="8858100" cy="524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ct val="100000"/>
            </a:pP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Tổ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chức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thư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mục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ảnh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huấn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luyện</a:t>
            </a:r>
            <a:endParaRPr lang="en-US" sz="2800" dirty="0" smtClean="0">
              <a:latin typeface="+mj-lt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ct val="100000"/>
            </a:pP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Tên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thư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mục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trùng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với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tên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cảm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xúc</a:t>
            </a:r>
            <a:endParaRPr lang="en-US" sz="2800" dirty="0" smtClean="0">
              <a:latin typeface="+mj-lt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ct val="100000"/>
            </a:pP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Hình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ảnh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thể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hiện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cảm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xúc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tương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ứng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với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tên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thư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mục</a:t>
            </a:r>
            <a:endParaRPr lang="en-US" sz="2800" dirty="0" smtClean="0">
              <a:latin typeface="+mj-lt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ct val="100000"/>
            </a:pP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Số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lượng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ảnh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của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từng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thư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mục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là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khác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nhau</a:t>
            </a:r>
            <a:endParaRPr lang="en-US" sz="2800" b="0" dirty="0" smtClean="0">
              <a:latin typeface="+mj-lt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ct val="100000"/>
            </a:pP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Số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ảnh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đủ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lớn</a:t>
            </a:r>
            <a:endParaRPr lang="en-US" sz="2800" b="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3276600" y="6537325"/>
            <a:ext cx="2133600" cy="320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lang="en-US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Shape 332"/>
          <p:cNvSpPr txBox="1"/>
          <p:nvPr/>
        </p:nvSpPr>
        <p:spPr>
          <a:xfrm>
            <a:off x="4238625" y="4813300"/>
            <a:ext cx="446087" cy="320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58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Verdana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SLD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07009" y="-1830"/>
            <a:ext cx="18369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>
                <a:latin typeface="+mj-lt"/>
              </a:rPr>
              <a:t>Nội</a:t>
            </a:r>
            <a:r>
              <a:rPr lang="en-US" dirty="0" smtClean="0">
                <a:latin typeface="+mj-lt"/>
              </a:rPr>
              <a:t> dung </a:t>
            </a:r>
            <a:r>
              <a:rPr lang="en-US" dirty="0" err="1" smtClean="0">
                <a:latin typeface="+mj-lt"/>
              </a:rPr>
              <a:t>thực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hiện</a:t>
            </a:r>
            <a:endParaRPr lang="en-US" dirty="0" smtClean="0">
              <a:latin typeface="+mj-lt"/>
            </a:endParaRPr>
          </a:p>
          <a:p>
            <a:pPr lvl="3" algn="r"/>
            <a:r>
              <a:rPr lang="en-US" b="1" dirty="0">
                <a:latin typeface="+mj-lt"/>
              </a:rPr>
              <a:t> </a:t>
            </a:r>
            <a:r>
              <a:rPr lang="en-US" b="1" dirty="0" smtClean="0">
                <a:latin typeface="+mj-lt"/>
              </a:rPr>
              <a:t>   </a:t>
            </a:r>
            <a:r>
              <a:rPr lang="en-US" sz="1200" dirty="0" err="1" smtClean="0">
                <a:latin typeface="+mj-lt"/>
              </a:rPr>
              <a:t>Sơ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đồ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hệ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thống</a:t>
            </a:r>
            <a:endParaRPr lang="en-US" sz="1200" dirty="0" smtClean="0">
              <a:latin typeface="+mj-lt"/>
            </a:endParaRPr>
          </a:p>
          <a:p>
            <a:pPr lvl="3" algn="r"/>
            <a:r>
              <a:rPr lang="en-US" sz="1200" dirty="0" smtClean="0">
                <a:latin typeface="+mj-lt"/>
              </a:rPr>
              <a:t>    </a:t>
            </a:r>
            <a:r>
              <a:rPr lang="en-US" sz="1200" b="1" dirty="0" err="1" smtClean="0">
                <a:solidFill>
                  <a:schemeClr val="tx1"/>
                </a:solidFill>
                <a:latin typeface="+mj-lt"/>
              </a:rPr>
              <a:t>Chuẩn</a:t>
            </a:r>
            <a:r>
              <a:rPr lang="en-US" sz="1200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+mj-lt"/>
              </a:rPr>
              <a:t>bị</a:t>
            </a:r>
            <a:r>
              <a:rPr lang="en-US" sz="1200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+mj-lt"/>
              </a:rPr>
              <a:t>dữ</a:t>
            </a:r>
            <a:r>
              <a:rPr lang="en-US" sz="1200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+mj-lt"/>
              </a:rPr>
              <a:t>liệu</a:t>
            </a:r>
            <a:endParaRPr lang="en-US" sz="1200" b="1" dirty="0" smtClean="0">
              <a:solidFill>
                <a:schemeClr val="tx1"/>
              </a:solidFill>
              <a:latin typeface="+mj-lt"/>
            </a:endParaRPr>
          </a:p>
          <a:p>
            <a:pPr lvl="3" algn="r"/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  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Phát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hiện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vùng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mặt</a:t>
            </a:r>
            <a:endParaRPr lang="en-US" sz="1200" dirty="0" smtClean="0">
              <a:solidFill>
                <a:schemeClr val="tx1"/>
              </a:solidFill>
              <a:latin typeface="+mj-lt"/>
            </a:endParaRPr>
          </a:p>
          <a:p>
            <a:pPr lvl="3" algn="r"/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  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Lấy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landmarks</a:t>
            </a:r>
          </a:p>
          <a:p>
            <a:pPr lvl="3" algn="r"/>
            <a:r>
              <a:rPr lang="en-US" sz="12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 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Rút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trích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đặc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trưng</a:t>
            </a:r>
            <a:endParaRPr lang="en-US" sz="1200" dirty="0" smtClean="0">
              <a:solidFill>
                <a:schemeClr val="tx1"/>
              </a:solidFill>
              <a:latin typeface="+mj-lt"/>
            </a:endParaRPr>
          </a:p>
          <a:p>
            <a:pPr lvl="3" algn="r"/>
            <a:r>
              <a:rPr lang="en-US" sz="12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 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Huấn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luyện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SVM</a:t>
            </a:r>
          </a:p>
          <a:p>
            <a:pPr lvl="3" algn="r"/>
            <a:r>
              <a:rPr lang="en-US" sz="12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 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Nhận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dạng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cảm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xúc</a:t>
            </a:r>
            <a:endParaRPr lang="en-US" sz="12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1105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title"/>
          </p:nvPr>
        </p:nvSpPr>
        <p:spPr>
          <a:xfrm>
            <a:off x="457200" y="-23811"/>
            <a:ext cx="8229600" cy="8620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476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i="0" u="none" strike="noStrike" cap="none" dirty="0" err="1" smtClean="0">
                <a:ea typeface="Arial"/>
                <a:cs typeface="Arial"/>
                <a:sym typeface="Arial"/>
              </a:rPr>
              <a:t>Tiền</a:t>
            </a:r>
            <a:r>
              <a:rPr lang="en-US" sz="3200" b="1" i="0" u="none" strike="noStrike" cap="none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i="0" u="none" strike="noStrike" cap="none" dirty="0" err="1" smtClean="0">
                <a:ea typeface="Arial"/>
                <a:cs typeface="Arial"/>
                <a:sym typeface="Arial"/>
              </a:rPr>
              <a:t>Xử</a:t>
            </a:r>
            <a:r>
              <a:rPr lang="en-US" sz="3200" b="1" i="0" u="none" strike="noStrike" cap="none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i="0" u="none" strike="noStrike" cap="none" dirty="0" err="1" smtClean="0">
                <a:ea typeface="Arial"/>
                <a:cs typeface="Arial"/>
                <a:sym typeface="Arial"/>
              </a:rPr>
              <a:t>Lý</a:t>
            </a:r>
            <a:r>
              <a:rPr lang="en-US" sz="3200" b="1" i="0" u="none" strike="noStrike" cap="none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i="0" u="none" strike="noStrike" cap="none" dirty="0" err="1" smtClean="0">
                <a:ea typeface="Arial"/>
                <a:cs typeface="Arial"/>
                <a:sym typeface="Arial"/>
              </a:rPr>
              <a:t>Ảnh</a:t>
            </a:r>
            <a:endParaRPr lang="en-US" sz="3200" b="1" i="0" u="none" strike="noStrike" cap="none" dirty="0">
              <a:ea typeface="Arial"/>
              <a:cs typeface="Arial"/>
              <a:sym typeface="Arial"/>
            </a:endParaRPr>
          </a:p>
        </p:txBody>
      </p:sp>
      <p:sp>
        <p:nvSpPr>
          <p:cNvPr id="333" name="Shape 333"/>
          <p:cNvSpPr txBox="1">
            <a:spLocks noGrp="1"/>
          </p:cNvSpPr>
          <p:nvPr>
            <p:ph idx="1"/>
          </p:nvPr>
        </p:nvSpPr>
        <p:spPr>
          <a:xfrm>
            <a:off x="214312" y="928687"/>
            <a:ext cx="8858100" cy="524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1100"/>
              </a:spcBef>
              <a:buSzPct val="100000"/>
            </a:pP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Chuẩn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hóa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ảnh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, </a:t>
            </a:r>
            <a:r>
              <a:rPr lang="en-US" sz="2800" dirty="0" err="1">
                <a:latin typeface="+mj-lt"/>
              </a:rPr>
              <a:t>chuyển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các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ảnh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về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cùng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một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kích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thước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nhưng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vẫn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giữ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nguyên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nội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dung </a:t>
            </a:r>
            <a:r>
              <a:rPr lang="en-US" sz="2800" dirty="0" err="1" smtClean="0">
                <a:latin typeface="+mj-lt"/>
              </a:rPr>
              <a:t>ảnh</a:t>
            </a:r>
            <a:r>
              <a:rPr lang="en-US" sz="2800" dirty="0" smtClean="0">
                <a:latin typeface="+mj-lt"/>
              </a:rPr>
              <a:t>, </a:t>
            </a:r>
            <a:r>
              <a:rPr lang="en-US" sz="2800" dirty="0" err="1">
                <a:latin typeface="+mj-lt"/>
              </a:rPr>
              <a:t>không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bị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biến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dạng</a:t>
            </a:r>
            <a:endParaRPr lang="en-US" sz="2800" dirty="0" smtClean="0">
              <a:latin typeface="+mj-lt"/>
            </a:endParaRPr>
          </a:p>
          <a:p>
            <a:pPr lvl="0">
              <a:spcBef>
                <a:spcPts val="1100"/>
              </a:spcBef>
              <a:buSzPct val="100000"/>
            </a:pP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Hỗ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trợ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cho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huấn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luyện</a:t>
            </a:r>
            <a:endParaRPr lang="en-US" sz="2800" b="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3276600" y="6537325"/>
            <a:ext cx="2133600" cy="320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lang="en-US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Shape 332"/>
          <p:cNvSpPr txBox="1"/>
          <p:nvPr/>
        </p:nvSpPr>
        <p:spPr>
          <a:xfrm>
            <a:off x="4238625" y="4813300"/>
            <a:ext cx="446087" cy="320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58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Verdana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SLD</a:t>
            </a:r>
          </a:p>
        </p:txBody>
      </p:sp>
      <p:sp>
        <p:nvSpPr>
          <p:cNvPr id="335" name="Shape 335"/>
          <p:cNvSpPr txBox="1"/>
          <p:nvPr/>
        </p:nvSpPr>
        <p:spPr>
          <a:xfrm>
            <a:off x="1255445" y="5175765"/>
            <a:ext cx="6543900" cy="30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dirty="0" err="1" smtClean="0"/>
              <a:t>Chuẩn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76" y="3143499"/>
            <a:ext cx="7628571" cy="1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8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title"/>
          </p:nvPr>
        </p:nvSpPr>
        <p:spPr>
          <a:xfrm>
            <a:off x="457200" y="-23811"/>
            <a:ext cx="8229600" cy="8620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476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dirty="0" err="1" smtClean="0">
                <a:ea typeface="Arial"/>
                <a:cs typeface="Arial"/>
                <a:sym typeface="Arial"/>
              </a:rPr>
              <a:t>Phát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Hiện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Vùng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Ứng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Viên</a:t>
            </a:r>
            <a:endParaRPr lang="en-US" sz="3200" b="1" i="0" u="none" strike="noStrike" cap="none" dirty="0">
              <a:ea typeface="Arial"/>
              <a:cs typeface="Arial"/>
              <a:sym typeface="Arial"/>
            </a:endParaRPr>
          </a:p>
        </p:txBody>
      </p:sp>
      <p:sp>
        <p:nvSpPr>
          <p:cNvPr id="333" name="Shape 333"/>
          <p:cNvSpPr txBox="1">
            <a:spLocks noGrp="1"/>
          </p:cNvSpPr>
          <p:nvPr>
            <p:ph idx="1"/>
          </p:nvPr>
        </p:nvSpPr>
        <p:spPr>
          <a:xfrm>
            <a:off x="214312" y="928687"/>
            <a:ext cx="8858100" cy="524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ct val="100000"/>
            </a:pP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Phát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hiện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vùng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mặt</a:t>
            </a:r>
            <a:endParaRPr lang="en-US" sz="2800" b="0" dirty="0" smtClean="0">
              <a:latin typeface="+mj-lt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ct val="100000"/>
            </a:pP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Dùng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đặc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trưng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Haar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-like</a:t>
            </a:r>
          </a:p>
          <a:p>
            <a:pPr marR="0" lvl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ct val="100000"/>
            </a:pP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Nhiều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vùng</a:t>
            </a:r>
            <a:r>
              <a:rPr lang="en-US" sz="28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không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là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vùng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ứng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viên</a:t>
            </a:r>
            <a:endParaRPr lang="en-US" sz="2800" dirty="0" smtClean="0">
              <a:latin typeface="+mj-lt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ct val="100000"/>
            </a:pPr>
            <a:endParaRPr lang="en-US" sz="2800" b="0" dirty="0" smtClean="0">
              <a:latin typeface="+mj-lt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ct val="100000"/>
            </a:pPr>
            <a:endParaRPr lang="en-US" sz="2800" b="0" dirty="0" smtClean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3276600" y="6537325"/>
            <a:ext cx="2133600" cy="320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lang="en-US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Shape 332"/>
          <p:cNvSpPr txBox="1"/>
          <p:nvPr/>
        </p:nvSpPr>
        <p:spPr>
          <a:xfrm>
            <a:off x="4238625" y="4813300"/>
            <a:ext cx="446087" cy="320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58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Verdana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SLD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07009" y="-1830"/>
            <a:ext cx="18369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>
                <a:latin typeface="+mj-lt"/>
              </a:rPr>
              <a:t>Nội</a:t>
            </a:r>
            <a:r>
              <a:rPr lang="en-US" dirty="0" smtClean="0">
                <a:latin typeface="+mj-lt"/>
              </a:rPr>
              <a:t> dung </a:t>
            </a:r>
            <a:r>
              <a:rPr lang="en-US" dirty="0" err="1" smtClean="0">
                <a:latin typeface="+mj-lt"/>
              </a:rPr>
              <a:t>thực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hiện</a:t>
            </a:r>
            <a:endParaRPr lang="en-US" dirty="0" smtClean="0">
              <a:latin typeface="+mj-lt"/>
            </a:endParaRPr>
          </a:p>
          <a:p>
            <a:pPr lvl="3" algn="r"/>
            <a:r>
              <a:rPr lang="en-US" b="1" dirty="0">
                <a:latin typeface="+mj-lt"/>
              </a:rPr>
              <a:t> </a:t>
            </a:r>
            <a:r>
              <a:rPr lang="en-US" b="1" dirty="0" smtClean="0">
                <a:latin typeface="+mj-lt"/>
              </a:rPr>
              <a:t>   </a:t>
            </a:r>
            <a:r>
              <a:rPr lang="en-US" sz="1200" dirty="0" err="1" smtClean="0">
                <a:latin typeface="+mj-lt"/>
              </a:rPr>
              <a:t>Sơ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đồ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hệ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thống</a:t>
            </a:r>
            <a:endParaRPr lang="en-US" sz="1200" dirty="0" smtClean="0">
              <a:latin typeface="+mj-lt"/>
            </a:endParaRPr>
          </a:p>
          <a:p>
            <a:pPr lvl="3" algn="r"/>
            <a:r>
              <a:rPr lang="en-US" sz="1200" dirty="0" smtClean="0">
                <a:latin typeface="+mj-lt"/>
              </a:rPr>
              <a:t>   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Chuẩn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bị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dữ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liệu</a:t>
            </a:r>
            <a:endParaRPr lang="en-US" sz="1200" dirty="0" smtClean="0">
              <a:solidFill>
                <a:schemeClr val="tx1"/>
              </a:solidFill>
              <a:latin typeface="+mj-lt"/>
            </a:endParaRPr>
          </a:p>
          <a:p>
            <a:pPr lvl="3" algn="r"/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   </a:t>
            </a:r>
            <a:r>
              <a:rPr lang="en-US" sz="1200" b="1" dirty="0" err="1" smtClean="0">
                <a:solidFill>
                  <a:schemeClr val="tx1"/>
                </a:solidFill>
                <a:latin typeface="+mj-lt"/>
              </a:rPr>
              <a:t>Phát</a:t>
            </a:r>
            <a:r>
              <a:rPr lang="en-US" sz="1200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+mj-lt"/>
              </a:rPr>
              <a:t>hiện</a:t>
            </a:r>
            <a:r>
              <a:rPr lang="en-US" sz="1200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+mj-lt"/>
              </a:rPr>
              <a:t>vùng</a:t>
            </a:r>
            <a:r>
              <a:rPr lang="en-US" sz="1200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+mj-lt"/>
              </a:rPr>
              <a:t>mặt</a:t>
            </a:r>
            <a:endParaRPr lang="en-US" sz="1200" b="1" dirty="0" smtClean="0">
              <a:solidFill>
                <a:schemeClr val="tx1"/>
              </a:solidFill>
              <a:latin typeface="+mj-lt"/>
            </a:endParaRPr>
          </a:p>
          <a:p>
            <a:pPr lvl="3" algn="r"/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  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Lấy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landmarks</a:t>
            </a:r>
          </a:p>
          <a:p>
            <a:pPr lvl="3" algn="r"/>
            <a:r>
              <a:rPr lang="en-US" sz="12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 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Rút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trích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đặc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trưng</a:t>
            </a:r>
            <a:endParaRPr lang="en-US" sz="1200" dirty="0" smtClean="0">
              <a:solidFill>
                <a:schemeClr val="tx1"/>
              </a:solidFill>
              <a:latin typeface="+mj-lt"/>
            </a:endParaRPr>
          </a:p>
          <a:p>
            <a:pPr lvl="3" algn="r"/>
            <a:r>
              <a:rPr lang="en-US" sz="12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 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Huấn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luyện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SVM</a:t>
            </a:r>
          </a:p>
          <a:p>
            <a:pPr lvl="3" algn="r"/>
            <a:r>
              <a:rPr lang="en-US" sz="12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 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Nhận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dạng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cảm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xúc</a:t>
            </a:r>
            <a:endParaRPr lang="en-US" sz="12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273" y="2699506"/>
            <a:ext cx="490225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4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/>
        </p:nvSpPr>
        <p:spPr>
          <a:xfrm>
            <a:off x="3276600" y="6537325"/>
            <a:ext cx="2133600" cy="320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lang="en-US" sz="1400" b="0" i="0" u="none" strike="noStrike" cap="none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469900" y="-1"/>
            <a:ext cx="8229600" cy="83820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63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33333"/>
              <a:buFont typeface="Arial"/>
              <a:buNone/>
            </a:pPr>
            <a:r>
              <a:rPr lang="en-US" sz="3200" b="1" i="0" u="none" strike="noStrike" cap="none" dirty="0" err="1" smtClean="0">
                <a:ea typeface="Arial"/>
                <a:cs typeface="Arial"/>
                <a:sym typeface="Arial"/>
              </a:rPr>
              <a:t>Tổng</a:t>
            </a:r>
            <a:r>
              <a:rPr lang="en-US" sz="3200" b="1" i="0" u="none" strike="noStrike" cap="none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i="0" u="none" strike="noStrike" cap="none" dirty="0" err="1" smtClean="0">
                <a:ea typeface="Arial"/>
                <a:cs typeface="Arial"/>
                <a:sym typeface="Arial"/>
              </a:rPr>
              <a:t>Quan</a:t>
            </a:r>
            <a:endParaRPr lang="en-US" sz="3200" b="1" i="0" u="none" strike="noStrike" cap="none" dirty="0">
              <a:ea typeface="Arial"/>
              <a:cs typeface="Arial"/>
              <a:sym typeface="Arial"/>
            </a:endParaRPr>
          </a:p>
        </p:txBody>
      </p:sp>
      <p:sp>
        <p:nvSpPr>
          <p:cNvPr id="155" name="Shape 155"/>
          <p:cNvSpPr txBox="1"/>
          <p:nvPr/>
        </p:nvSpPr>
        <p:spPr>
          <a:xfrm>
            <a:off x="1662112" y="722312"/>
            <a:ext cx="184150" cy="3667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8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Shape 156"/>
          <p:cNvSpPr txBox="1"/>
          <p:nvPr/>
        </p:nvSpPr>
        <p:spPr>
          <a:xfrm>
            <a:off x="-26987" y="5724525"/>
            <a:ext cx="673100" cy="3698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85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Verdana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10</a:t>
            </a:r>
          </a:p>
        </p:txBody>
      </p:sp>
      <p:sp>
        <p:nvSpPr>
          <p:cNvPr id="157" name="Shape 157"/>
          <p:cNvSpPr/>
          <p:nvPr/>
        </p:nvSpPr>
        <p:spPr>
          <a:xfrm rot="5400000">
            <a:off x="-2422525" y="1627187"/>
            <a:ext cx="4824412" cy="47704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794" y="59116"/>
                </a:moveTo>
                <a:cubicBezTo>
                  <a:pt x="2277" y="27311"/>
                  <a:pt x="28194" y="1783"/>
                  <a:pt x="60000" y="1788"/>
                </a:cubicBezTo>
                <a:cubicBezTo>
                  <a:pt x="91800" y="1788"/>
                  <a:pt x="117716" y="27311"/>
                  <a:pt x="118200" y="59116"/>
                </a:cubicBezTo>
                <a:lnTo>
                  <a:pt x="119988" y="59088"/>
                </a:lnTo>
                <a:cubicBezTo>
                  <a:pt x="119494" y="26311"/>
                  <a:pt x="92777" y="-5"/>
                  <a:pt x="59994" y="0"/>
                </a:cubicBezTo>
                <a:cubicBezTo>
                  <a:pt x="27216" y="0"/>
                  <a:pt x="500" y="26311"/>
                  <a:pt x="5" y="59088"/>
                </a:cubicBezTo>
                <a:lnTo>
                  <a:pt x="1794" y="59116"/>
                </a:lnTo>
                <a:close/>
              </a:path>
            </a:pathLst>
          </a:custGeom>
          <a:gradFill>
            <a:gsLst>
              <a:gs pos="0">
                <a:srgbClr val="DCDCDC"/>
              </a:gs>
              <a:gs pos="50000">
                <a:schemeClr val="lt2"/>
              </a:gs>
              <a:gs pos="100000">
                <a:srgbClr val="DCDCDC"/>
              </a:gs>
            </a:gsLst>
            <a:lin ang="0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Shape 158"/>
          <p:cNvSpPr txBox="1"/>
          <p:nvPr/>
        </p:nvSpPr>
        <p:spPr>
          <a:xfrm rot="10800000">
            <a:off x="-2395538" y="1600188"/>
            <a:ext cx="4770437" cy="4824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8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Shape 159"/>
          <p:cNvSpPr/>
          <p:nvPr/>
        </p:nvSpPr>
        <p:spPr>
          <a:xfrm rot="5400000" flipH="1">
            <a:off x="-2017712" y="2062162"/>
            <a:ext cx="4032250" cy="39306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688" y="60000"/>
                </a:moveTo>
                <a:cubicBezTo>
                  <a:pt x="59688" y="59827"/>
                  <a:pt x="59827" y="59688"/>
                  <a:pt x="60000" y="59688"/>
                </a:cubicBezTo>
                <a:cubicBezTo>
                  <a:pt x="60166" y="59683"/>
                  <a:pt x="60305" y="59827"/>
                  <a:pt x="60311" y="59994"/>
                </a:cubicBezTo>
                <a:lnTo>
                  <a:pt x="120000" y="60000"/>
                </a:lnTo>
                <a:cubicBezTo>
                  <a:pt x="120000" y="26861"/>
                  <a:pt x="93133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lnTo>
                  <a:pt x="59688" y="60000"/>
                </a:lnTo>
                <a:close/>
              </a:path>
            </a:pathLst>
          </a:custGeom>
          <a:solidFill>
            <a:srgbClr val="BBE0E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Shape 160"/>
          <p:cNvSpPr txBox="1"/>
          <p:nvPr/>
        </p:nvSpPr>
        <p:spPr>
          <a:xfrm rot="10800000" flipH="1">
            <a:off x="-1966900" y="2011350"/>
            <a:ext cx="3930650" cy="4032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8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Shape 161"/>
          <p:cNvSpPr/>
          <p:nvPr/>
        </p:nvSpPr>
        <p:spPr>
          <a:xfrm>
            <a:off x="2440055" y="2954325"/>
            <a:ext cx="3693116" cy="507900"/>
          </a:xfrm>
          <a:prstGeom prst="roundRect">
            <a:avLst>
              <a:gd name="adj" fmla="val 10800"/>
            </a:avLst>
          </a:pr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8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1" u="none" strike="noStrike" cap="none" dirty="0" err="1">
                <a:solidFill>
                  <a:schemeClr val="tx1"/>
                </a:solidFill>
                <a:latin typeface="+mj-lt"/>
                <a:ea typeface="Arial"/>
                <a:cs typeface="Arial"/>
                <a:sym typeface="Arial"/>
              </a:rPr>
              <a:t>Đặt</a:t>
            </a:r>
            <a:r>
              <a:rPr lang="en-US" sz="2400" b="1" i="1" u="none" strike="noStrike" cap="none" dirty="0">
                <a:solidFill>
                  <a:schemeClr val="tx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400" b="1" i="1" u="none" strike="noStrike" cap="none" dirty="0" err="1">
                <a:solidFill>
                  <a:schemeClr val="tx1"/>
                </a:solidFill>
                <a:latin typeface="+mj-lt"/>
                <a:ea typeface="Arial"/>
                <a:cs typeface="Arial"/>
                <a:sym typeface="Arial"/>
              </a:rPr>
              <a:t>vấn</a:t>
            </a:r>
            <a:r>
              <a:rPr lang="en-US" sz="2400" b="1" i="1" u="none" strike="noStrike" cap="none" dirty="0">
                <a:solidFill>
                  <a:schemeClr val="tx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400" b="1" i="1" u="none" strike="noStrike" cap="none" dirty="0" err="1">
                <a:solidFill>
                  <a:schemeClr val="tx1"/>
                </a:solidFill>
                <a:latin typeface="+mj-lt"/>
                <a:ea typeface="Arial"/>
                <a:cs typeface="Arial"/>
                <a:sym typeface="Arial"/>
              </a:rPr>
              <a:t>đề</a:t>
            </a:r>
            <a:endParaRPr lang="en-US" sz="2400" b="1" i="1" u="none" strike="noStrike" cap="none" dirty="0">
              <a:solidFill>
                <a:schemeClr val="tx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62" name="Shape 162"/>
          <p:cNvSpPr/>
          <p:nvPr/>
        </p:nvSpPr>
        <p:spPr>
          <a:xfrm>
            <a:off x="1754179" y="1879600"/>
            <a:ext cx="3656100" cy="507900"/>
          </a:xfrm>
          <a:prstGeom prst="roundRect">
            <a:avLst>
              <a:gd name="adj" fmla="val 10800"/>
            </a:avLst>
          </a:pr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8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1" u="none" strike="noStrike" cap="none" dirty="0" err="1">
                <a:solidFill>
                  <a:schemeClr val="tx1"/>
                </a:solidFill>
                <a:latin typeface="+mj-lt"/>
              </a:rPr>
              <a:t>Giới</a:t>
            </a:r>
            <a:r>
              <a:rPr lang="en-US" sz="2400" b="1" i="1" u="none" strike="noStrike" cap="none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b="1" i="1" u="none" strike="noStrike" cap="none" dirty="0" err="1">
                <a:solidFill>
                  <a:schemeClr val="tx1"/>
                </a:solidFill>
                <a:latin typeface="+mj-lt"/>
              </a:rPr>
              <a:t>thiệu</a:t>
            </a:r>
            <a:r>
              <a:rPr lang="en-US" sz="2400" b="1" i="1" u="none" strike="noStrike" cap="none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b="1" i="1" u="none" strike="noStrike" cap="none" dirty="0" err="1">
                <a:solidFill>
                  <a:schemeClr val="tx1"/>
                </a:solidFill>
                <a:latin typeface="+mj-lt"/>
              </a:rPr>
              <a:t>chung</a:t>
            </a:r>
            <a:endParaRPr lang="en-US" sz="2400" b="1" i="1" u="none" strike="noStrike" cap="none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63" name="Shape 163"/>
          <p:cNvGrpSpPr/>
          <p:nvPr/>
        </p:nvGrpSpPr>
        <p:grpSpPr>
          <a:xfrm>
            <a:off x="1336675" y="1998662"/>
            <a:ext cx="381000" cy="381000"/>
            <a:chOff x="3298825" y="2667000"/>
            <a:chExt cx="2563812" cy="2563812"/>
          </a:xfrm>
        </p:grpSpPr>
        <p:sp>
          <p:nvSpPr>
            <p:cNvPr id="164" name="Shape 164"/>
            <p:cNvSpPr/>
            <p:nvPr/>
          </p:nvSpPr>
          <p:spPr>
            <a:xfrm>
              <a:off x="3298825" y="2667000"/>
              <a:ext cx="2563812" cy="2563812"/>
            </a:xfrm>
            <a:prstGeom prst="ellipse">
              <a:avLst/>
            </a:prstGeom>
            <a:gradFill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Shape 165"/>
            <p:cNvSpPr/>
            <p:nvPr/>
          </p:nvSpPr>
          <p:spPr>
            <a:xfrm>
              <a:off x="3444875" y="2811462"/>
              <a:ext cx="2270125" cy="2270125"/>
            </a:xfrm>
            <a:prstGeom prst="ellipse">
              <a:avLst/>
            </a:prstGeom>
            <a:gradFill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Shape 166"/>
            <p:cNvSpPr/>
            <p:nvPr/>
          </p:nvSpPr>
          <p:spPr>
            <a:xfrm>
              <a:off x="3576637" y="2944812"/>
              <a:ext cx="2008187" cy="2008187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Shape 167"/>
            <p:cNvSpPr/>
            <p:nvPr/>
          </p:nvSpPr>
          <p:spPr>
            <a:xfrm>
              <a:off x="3578225" y="2946400"/>
              <a:ext cx="2003425" cy="2006600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Shape 168"/>
            <p:cNvSpPr/>
            <p:nvPr/>
          </p:nvSpPr>
          <p:spPr>
            <a:xfrm>
              <a:off x="3705225" y="3073400"/>
              <a:ext cx="1741487" cy="1752600"/>
            </a:xfrm>
            <a:prstGeom prst="ellipse">
              <a:avLst/>
            </a:prstGeom>
            <a:gradFill>
              <a:gsLst>
                <a:gs pos="0">
                  <a:srgbClr val="1C5337"/>
                </a:gs>
                <a:gs pos="50000">
                  <a:schemeClr val="hlink"/>
                </a:gs>
                <a:gs pos="100000">
                  <a:srgbClr val="1C5337"/>
                </a:gs>
              </a:gsLst>
              <a:lin ang="18900000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Shape 169"/>
            <p:cNvSpPr/>
            <p:nvPr/>
          </p:nvSpPr>
          <p:spPr>
            <a:xfrm>
              <a:off x="3709987" y="3078162"/>
              <a:ext cx="1739900" cy="1743075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7C6300"/>
                </a:gs>
              </a:gsLst>
              <a:lin ang="2700000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0" name="Shape 170"/>
          <p:cNvGrpSpPr/>
          <p:nvPr/>
        </p:nvGrpSpPr>
        <p:grpSpPr>
          <a:xfrm>
            <a:off x="2036762" y="3025775"/>
            <a:ext cx="381000" cy="381000"/>
            <a:chOff x="3298825" y="2667000"/>
            <a:chExt cx="2563812" cy="2563812"/>
          </a:xfrm>
        </p:grpSpPr>
        <p:sp>
          <p:nvSpPr>
            <p:cNvPr id="171" name="Shape 171"/>
            <p:cNvSpPr/>
            <p:nvPr/>
          </p:nvSpPr>
          <p:spPr>
            <a:xfrm>
              <a:off x="3298825" y="2667000"/>
              <a:ext cx="2563812" cy="2563812"/>
            </a:xfrm>
            <a:prstGeom prst="ellipse">
              <a:avLst/>
            </a:prstGeom>
            <a:gradFill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Shape 172"/>
            <p:cNvSpPr/>
            <p:nvPr/>
          </p:nvSpPr>
          <p:spPr>
            <a:xfrm>
              <a:off x="3444875" y="2811462"/>
              <a:ext cx="2270125" cy="2270125"/>
            </a:xfrm>
            <a:prstGeom prst="ellipse">
              <a:avLst/>
            </a:prstGeom>
            <a:gradFill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Shape 173"/>
            <p:cNvSpPr/>
            <p:nvPr/>
          </p:nvSpPr>
          <p:spPr>
            <a:xfrm>
              <a:off x="3576637" y="2944812"/>
              <a:ext cx="2008187" cy="2008187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Shape 174"/>
            <p:cNvSpPr/>
            <p:nvPr/>
          </p:nvSpPr>
          <p:spPr>
            <a:xfrm>
              <a:off x="3578225" y="2946400"/>
              <a:ext cx="2003425" cy="2006600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Shape 175"/>
            <p:cNvSpPr/>
            <p:nvPr/>
          </p:nvSpPr>
          <p:spPr>
            <a:xfrm>
              <a:off x="3705225" y="3073400"/>
              <a:ext cx="1741487" cy="1752600"/>
            </a:xfrm>
            <a:prstGeom prst="ellipse">
              <a:avLst/>
            </a:prstGeom>
            <a:gradFill>
              <a:gsLst>
                <a:gs pos="0">
                  <a:srgbClr val="1C5337"/>
                </a:gs>
                <a:gs pos="50000">
                  <a:schemeClr val="hlink"/>
                </a:gs>
                <a:gs pos="100000">
                  <a:srgbClr val="1C5337"/>
                </a:gs>
              </a:gsLst>
              <a:lin ang="18900000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Shape 176"/>
            <p:cNvSpPr/>
            <p:nvPr/>
          </p:nvSpPr>
          <p:spPr>
            <a:xfrm>
              <a:off x="3709987" y="3078162"/>
              <a:ext cx="1739900" cy="1743075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235C32"/>
                </a:gs>
              </a:gsLst>
              <a:lin ang="2700000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" name="Shape 177"/>
          <p:cNvGrpSpPr/>
          <p:nvPr/>
        </p:nvGrpSpPr>
        <p:grpSpPr>
          <a:xfrm>
            <a:off x="2133600" y="4125912"/>
            <a:ext cx="381000" cy="381000"/>
            <a:chOff x="3298825" y="2667000"/>
            <a:chExt cx="2563812" cy="2563812"/>
          </a:xfrm>
        </p:grpSpPr>
        <p:sp>
          <p:nvSpPr>
            <p:cNvPr id="178" name="Shape 178"/>
            <p:cNvSpPr/>
            <p:nvPr/>
          </p:nvSpPr>
          <p:spPr>
            <a:xfrm>
              <a:off x="3298825" y="2667000"/>
              <a:ext cx="2563812" cy="2563812"/>
            </a:xfrm>
            <a:prstGeom prst="ellipse">
              <a:avLst/>
            </a:prstGeom>
            <a:gradFill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Shape 179"/>
            <p:cNvSpPr/>
            <p:nvPr/>
          </p:nvSpPr>
          <p:spPr>
            <a:xfrm>
              <a:off x="3444875" y="2811462"/>
              <a:ext cx="2270125" cy="2270125"/>
            </a:xfrm>
            <a:prstGeom prst="ellipse">
              <a:avLst/>
            </a:prstGeom>
            <a:gradFill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Shape 180"/>
            <p:cNvSpPr/>
            <p:nvPr/>
          </p:nvSpPr>
          <p:spPr>
            <a:xfrm>
              <a:off x="3576637" y="2944812"/>
              <a:ext cx="2008187" cy="2008187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Shape 181"/>
            <p:cNvSpPr/>
            <p:nvPr/>
          </p:nvSpPr>
          <p:spPr>
            <a:xfrm>
              <a:off x="3578225" y="2946400"/>
              <a:ext cx="2003425" cy="2006600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0F5368"/>
                </a:gs>
              </a:gsLst>
              <a:lin ang="5400000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Shape 182"/>
            <p:cNvSpPr/>
            <p:nvPr/>
          </p:nvSpPr>
          <p:spPr>
            <a:xfrm>
              <a:off x="3705225" y="3073400"/>
              <a:ext cx="1741487" cy="1752600"/>
            </a:xfrm>
            <a:prstGeom prst="ellipse">
              <a:avLst/>
            </a:prstGeom>
            <a:gradFill>
              <a:gsLst>
                <a:gs pos="0">
                  <a:srgbClr val="1C5337"/>
                </a:gs>
                <a:gs pos="50000">
                  <a:schemeClr val="hlink"/>
                </a:gs>
                <a:gs pos="100000">
                  <a:srgbClr val="1C5337"/>
                </a:gs>
              </a:gsLst>
              <a:lin ang="18900000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Shape 183"/>
            <p:cNvSpPr/>
            <p:nvPr/>
          </p:nvSpPr>
          <p:spPr>
            <a:xfrm>
              <a:off x="3709987" y="3078162"/>
              <a:ext cx="1739900" cy="1743075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4" name="Shape 184"/>
          <p:cNvSpPr/>
          <p:nvPr/>
        </p:nvSpPr>
        <p:spPr>
          <a:xfrm>
            <a:off x="2548014" y="4062412"/>
            <a:ext cx="4270241" cy="508000"/>
          </a:xfrm>
          <a:prstGeom prst="roundRect">
            <a:avLst>
              <a:gd name="adj" fmla="val 10800"/>
            </a:avLst>
          </a:pr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8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1" u="none" strike="noStrike" cap="none" dirty="0" err="1">
                <a:solidFill>
                  <a:schemeClr val="tx1"/>
                </a:solidFill>
                <a:latin typeface="+mj-lt"/>
                <a:ea typeface="Arial"/>
                <a:cs typeface="Arial"/>
                <a:sym typeface="Arial"/>
              </a:rPr>
              <a:t>Phạm</a:t>
            </a:r>
            <a:r>
              <a:rPr lang="en-US" sz="2400" b="1" i="1" u="none" strike="noStrike" cap="none" dirty="0">
                <a:solidFill>
                  <a:schemeClr val="tx1"/>
                </a:solidFill>
                <a:latin typeface="+mj-lt"/>
                <a:ea typeface="Arial"/>
                <a:cs typeface="Arial"/>
                <a:sym typeface="Arial"/>
              </a:rPr>
              <a:t> vi </a:t>
            </a:r>
            <a:r>
              <a:rPr lang="en-US" sz="2400" b="1" i="1" u="none" strike="noStrike" cap="none" dirty="0" err="1">
                <a:solidFill>
                  <a:schemeClr val="tx1"/>
                </a:solidFill>
                <a:latin typeface="+mj-lt"/>
                <a:ea typeface="Arial"/>
                <a:cs typeface="Arial"/>
                <a:sym typeface="Arial"/>
              </a:rPr>
              <a:t>đề</a:t>
            </a:r>
            <a:r>
              <a:rPr lang="en-US" sz="2400" b="1" i="1" u="none" strike="noStrike" cap="none" dirty="0">
                <a:solidFill>
                  <a:schemeClr val="tx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400" b="1" i="1" u="none" strike="noStrike" cap="none" dirty="0" err="1">
                <a:solidFill>
                  <a:schemeClr val="tx1"/>
                </a:solidFill>
                <a:latin typeface="+mj-lt"/>
                <a:ea typeface="Arial"/>
                <a:cs typeface="Arial"/>
                <a:sym typeface="Arial"/>
              </a:rPr>
              <a:t>tài</a:t>
            </a:r>
            <a:endParaRPr lang="en-US" sz="2400" b="1" i="1" u="none" strike="noStrike" cap="none" dirty="0">
              <a:solidFill>
                <a:schemeClr val="tx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1406">
            <a:off x="-901565" y="2604952"/>
            <a:ext cx="2845046" cy="2845046"/>
          </a:xfrm>
          <a:prstGeom prst="rect">
            <a:avLst/>
          </a:prstGeom>
        </p:spPr>
      </p:pic>
      <p:grpSp>
        <p:nvGrpSpPr>
          <p:cNvPr id="35" name="Shape 177"/>
          <p:cNvGrpSpPr/>
          <p:nvPr/>
        </p:nvGrpSpPr>
        <p:grpSpPr>
          <a:xfrm>
            <a:off x="1714720" y="5238638"/>
            <a:ext cx="381000" cy="381000"/>
            <a:chOff x="3298825" y="2667000"/>
            <a:chExt cx="2563812" cy="2563812"/>
          </a:xfrm>
        </p:grpSpPr>
        <p:sp>
          <p:nvSpPr>
            <p:cNvPr id="36" name="Shape 178"/>
            <p:cNvSpPr/>
            <p:nvPr/>
          </p:nvSpPr>
          <p:spPr>
            <a:xfrm>
              <a:off x="3298825" y="2667000"/>
              <a:ext cx="2563812" cy="2563812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Shape 179"/>
            <p:cNvSpPr/>
            <p:nvPr/>
          </p:nvSpPr>
          <p:spPr>
            <a:xfrm>
              <a:off x="3444875" y="2811462"/>
              <a:ext cx="2270125" cy="2270125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Shape 180"/>
            <p:cNvSpPr/>
            <p:nvPr/>
          </p:nvSpPr>
          <p:spPr>
            <a:xfrm>
              <a:off x="3576637" y="2944812"/>
              <a:ext cx="2008187" cy="2008187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Shape 181"/>
            <p:cNvSpPr/>
            <p:nvPr/>
          </p:nvSpPr>
          <p:spPr>
            <a:xfrm>
              <a:off x="3578225" y="2946400"/>
              <a:ext cx="2003425" cy="2006600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Shape 182"/>
            <p:cNvSpPr/>
            <p:nvPr/>
          </p:nvSpPr>
          <p:spPr>
            <a:xfrm>
              <a:off x="3705225" y="3073400"/>
              <a:ext cx="1741487" cy="1752600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Shape 183"/>
            <p:cNvSpPr/>
            <p:nvPr/>
          </p:nvSpPr>
          <p:spPr>
            <a:xfrm>
              <a:off x="3709987" y="3078162"/>
              <a:ext cx="1739900" cy="1743075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" name="Shape 184"/>
          <p:cNvSpPr/>
          <p:nvPr/>
        </p:nvSpPr>
        <p:spPr>
          <a:xfrm>
            <a:off x="2129134" y="5175138"/>
            <a:ext cx="4004037" cy="508000"/>
          </a:xfrm>
          <a:prstGeom prst="roundRect">
            <a:avLst>
              <a:gd name="adj" fmla="val 10800"/>
            </a:avLst>
          </a:pr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8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1" u="none" strike="noStrike" cap="none" dirty="0" err="1" smtClean="0">
                <a:solidFill>
                  <a:schemeClr val="tx1"/>
                </a:solidFill>
                <a:latin typeface="+mj-lt"/>
                <a:ea typeface="Arial"/>
                <a:cs typeface="Arial"/>
                <a:sym typeface="Arial"/>
              </a:rPr>
              <a:t>Mục</a:t>
            </a:r>
            <a:r>
              <a:rPr lang="en-US" sz="2400" b="1" i="1" u="none" strike="noStrike" cap="none" dirty="0" smtClean="0">
                <a:solidFill>
                  <a:schemeClr val="tx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400" b="1" i="1" u="none" strike="noStrike" cap="none" dirty="0" err="1" smtClean="0">
                <a:solidFill>
                  <a:schemeClr val="tx1"/>
                </a:solidFill>
                <a:latin typeface="+mj-lt"/>
                <a:ea typeface="Arial"/>
                <a:cs typeface="Arial"/>
                <a:sym typeface="Arial"/>
              </a:rPr>
              <a:t>tiêu</a:t>
            </a:r>
            <a:r>
              <a:rPr lang="en-US" sz="2400" b="1" i="1" u="none" strike="noStrike" cap="none" dirty="0" smtClean="0">
                <a:solidFill>
                  <a:schemeClr val="tx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400" b="1" i="1" u="none" strike="noStrike" cap="none" dirty="0" err="1" smtClean="0">
                <a:solidFill>
                  <a:schemeClr val="tx1"/>
                </a:solidFill>
                <a:latin typeface="+mj-lt"/>
                <a:ea typeface="Arial"/>
                <a:cs typeface="Arial"/>
                <a:sym typeface="Arial"/>
              </a:rPr>
              <a:t>đề</a:t>
            </a:r>
            <a:r>
              <a:rPr lang="en-US" sz="2400" b="1" i="1" u="none" strike="noStrike" cap="none" dirty="0" smtClean="0">
                <a:solidFill>
                  <a:schemeClr val="tx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400" b="1" i="1" u="none" strike="noStrike" cap="none" dirty="0" err="1">
                <a:solidFill>
                  <a:schemeClr val="tx1"/>
                </a:solidFill>
                <a:latin typeface="+mj-lt"/>
                <a:ea typeface="Arial"/>
                <a:cs typeface="Arial"/>
                <a:sym typeface="Arial"/>
              </a:rPr>
              <a:t>tài</a:t>
            </a:r>
            <a:endParaRPr lang="en-US" sz="2400" b="1" i="1" u="none" strike="noStrike" cap="none" dirty="0">
              <a:solidFill>
                <a:schemeClr val="tx1"/>
              </a:solidFill>
              <a:latin typeface="+mj-lt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title"/>
          </p:nvPr>
        </p:nvSpPr>
        <p:spPr>
          <a:xfrm>
            <a:off x="457200" y="-23811"/>
            <a:ext cx="8229600" cy="8620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476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dirty="0" err="1" smtClean="0">
                <a:ea typeface="Arial"/>
                <a:cs typeface="Arial"/>
                <a:sym typeface="Arial"/>
              </a:rPr>
              <a:t>Lấy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Landmarks </a:t>
            </a:r>
            <a:r>
              <a:rPr lang="en-US" sz="3200" b="1" dirty="0" err="1">
                <a:ea typeface="Arial"/>
                <a:cs typeface="Arial"/>
                <a:sym typeface="Arial"/>
              </a:rPr>
              <a:t>G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ương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>
                <a:ea typeface="Arial"/>
                <a:cs typeface="Arial"/>
                <a:sym typeface="Arial"/>
              </a:rPr>
              <a:t>M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ặt</a:t>
            </a:r>
            <a:endParaRPr lang="en-US" sz="3200" b="1" i="0" u="none" strike="noStrike" cap="none" dirty="0">
              <a:ea typeface="Arial"/>
              <a:cs typeface="Arial"/>
              <a:sym typeface="Arial"/>
            </a:endParaRPr>
          </a:p>
        </p:txBody>
      </p:sp>
      <p:sp>
        <p:nvSpPr>
          <p:cNvPr id="333" name="Shape 333"/>
          <p:cNvSpPr txBox="1">
            <a:spLocks noGrp="1"/>
          </p:cNvSpPr>
          <p:nvPr>
            <p:ph idx="1"/>
          </p:nvPr>
        </p:nvSpPr>
        <p:spPr>
          <a:xfrm>
            <a:off x="214312" y="928687"/>
            <a:ext cx="8858100" cy="524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ct val="100000"/>
            </a:pP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Lấy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landmarks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vùng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mặt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vừa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phát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hiện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được</a:t>
            </a:r>
            <a:endParaRPr lang="en-US" sz="2800" b="0" dirty="0" smtClean="0">
              <a:latin typeface="+mj-lt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ct val="100000"/>
            </a:pPr>
            <a:endParaRPr lang="en-US" sz="2800" b="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3276600" y="6537325"/>
            <a:ext cx="2133600" cy="320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lang="en-US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Shape 332"/>
          <p:cNvSpPr txBox="1"/>
          <p:nvPr/>
        </p:nvSpPr>
        <p:spPr>
          <a:xfrm>
            <a:off x="4238625" y="4813300"/>
            <a:ext cx="446087" cy="320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58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Verdana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SLD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07009" y="-1830"/>
            <a:ext cx="18369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>
                <a:latin typeface="+mj-lt"/>
              </a:rPr>
              <a:t>Nội</a:t>
            </a:r>
            <a:r>
              <a:rPr lang="en-US" dirty="0" smtClean="0">
                <a:latin typeface="+mj-lt"/>
              </a:rPr>
              <a:t> dung </a:t>
            </a:r>
            <a:r>
              <a:rPr lang="en-US" dirty="0" err="1" smtClean="0">
                <a:latin typeface="+mj-lt"/>
              </a:rPr>
              <a:t>thực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hiện</a:t>
            </a:r>
            <a:endParaRPr lang="en-US" dirty="0" smtClean="0">
              <a:latin typeface="+mj-lt"/>
            </a:endParaRPr>
          </a:p>
          <a:p>
            <a:pPr lvl="3" algn="r"/>
            <a:r>
              <a:rPr lang="en-US" b="1" dirty="0">
                <a:latin typeface="+mj-lt"/>
              </a:rPr>
              <a:t> </a:t>
            </a:r>
            <a:r>
              <a:rPr lang="en-US" b="1" dirty="0" smtClean="0">
                <a:latin typeface="+mj-lt"/>
              </a:rPr>
              <a:t>   </a:t>
            </a:r>
            <a:r>
              <a:rPr lang="en-US" sz="1200" dirty="0" err="1" smtClean="0">
                <a:latin typeface="+mj-lt"/>
              </a:rPr>
              <a:t>Sơ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đồ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hệ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thống</a:t>
            </a:r>
            <a:endParaRPr lang="en-US" sz="1200" dirty="0" smtClean="0">
              <a:latin typeface="+mj-lt"/>
            </a:endParaRPr>
          </a:p>
          <a:p>
            <a:pPr lvl="3" algn="r"/>
            <a:r>
              <a:rPr lang="en-US" sz="1200" dirty="0" smtClean="0">
                <a:latin typeface="+mj-lt"/>
              </a:rPr>
              <a:t>   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Chuẩn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bị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dữ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liệu</a:t>
            </a:r>
            <a:endParaRPr lang="en-US" sz="1200" dirty="0" smtClean="0">
              <a:solidFill>
                <a:schemeClr val="tx1"/>
              </a:solidFill>
              <a:latin typeface="+mj-lt"/>
            </a:endParaRPr>
          </a:p>
          <a:p>
            <a:pPr lvl="3" algn="r"/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  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Phát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hiện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vùng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mặt</a:t>
            </a:r>
            <a:endParaRPr lang="en-US" sz="1200" dirty="0" smtClean="0">
              <a:solidFill>
                <a:schemeClr val="tx1"/>
              </a:solidFill>
              <a:latin typeface="+mj-lt"/>
            </a:endParaRPr>
          </a:p>
          <a:p>
            <a:pPr lvl="3" algn="r"/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   </a:t>
            </a:r>
            <a:r>
              <a:rPr lang="en-US" sz="1200" b="1" dirty="0" err="1" smtClean="0">
                <a:solidFill>
                  <a:schemeClr val="tx1"/>
                </a:solidFill>
                <a:latin typeface="+mj-lt"/>
              </a:rPr>
              <a:t>Lấy</a:t>
            </a:r>
            <a:r>
              <a:rPr lang="en-US" sz="1200" b="1" dirty="0" smtClean="0">
                <a:solidFill>
                  <a:schemeClr val="tx1"/>
                </a:solidFill>
                <a:latin typeface="+mj-lt"/>
              </a:rPr>
              <a:t> landmarks</a:t>
            </a:r>
          </a:p>
          <a:p>
            <a:pPr lvl="3" algn="r"/>
            <a:r>
              <a:rPr lang="en-US" sz="12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 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Rút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trích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đặc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trưng</a:t>
            </a:r>
            <a:endParaRPr lang="en-US" sz="1200" dirty="0" smtClean="0">
              <a:solidFill>
                <a:schemeClr val="tx1"/>
              </a:solidFill>
              <a:latin typeface="+mj-lt"/>
            </a:endParaRPr>
          </a:p>
          <a:p>
            <a:pPr lvl="3" algn="r"/>
            <a:r>
              <a:rPr lang="en-US" sz="12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 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Huấn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luyện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SVM</a:t>
            </a:r>
          </a:p>
          <a:p>
            <a:pPr lvl="3" algn="r"/>
            <a:r>
              <a:rPr lang="en-US" sz="12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 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Nhận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dạng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cảm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xúc</a:t>
            </a:r>
            <a:endParaRPr lang="en-US" sz="12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96" y="1629386"/>
            <a:ext cx="4857143" cy="6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title"/>
          </p:nvPr>
        </p:nvSpPr>
        <p:spPr>
          <a:xfrm>
            <a:off x="457200" y="-23811"/>
            <a:ext cx="8229600" cy="8620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 indent="-47625">
              <a:spcBef>
                <a:spcPts val="0"/>
              </a:spcBef>
              <a:buClr>
                <a:schemeClr val="lt1"/>
              </a:buClr>
              <a:buSzPct val="25000"/>
            </a:pPr>
            <a:r>
              <a:rPr lang="en-US" sz="3200" b="1" dirty="0" err="1" smtClean="0">
                <a:ea typeface="Arial"/>
                <a:cs typeface="Arial"/>
                <a:sym typeface="Arial"/>
              </a:rPr>
              <a:t>Rút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Trích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Đặc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Trưng</a:t>
            </a:r>
            <a:endParaRPr lang="en-US" sz="3200" b="1" i="0" u="none" strike="noStrike" cap="none" dirty="0">
              <a:ea typeface="Arial"/>
              <a:cs typeface="Arial"/>
              <a:sym typeface="Arial"/>
            </a:endParaRPr>
          </a:p>
        </p:txBody>
      </p:sp>
      <p:sp>
        <p:nvSpPr>
          <p:cNvPr id="333" name="Shape 333"/>
          <p:cNvSpPr txBox="1">
            <a:spLocks noGrp="1"/>
          </p:cNvSpPr>
          <p:nvPr>
            <p:ph idx="1"/>
          </p:nvPr>
        </p:nvSpPr>
        <p:spPr>
          <a:xfrm>
            <a:off x="214312" y="928687"/>
            <a:ext cx="8858100" cy="524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ct val="100000"/>
            </a:pP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Rút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trích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đặc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trưng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HOG</a:t>
            </a:r>
          </a:p>
          <a:p>
            <a:pPr marR="0" lvl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ct val="100000"/>
            </a:pP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Đặc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trưng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gương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mặt</a:t>
            </a:r>
            <a:endParaRPr lang="en-US" sz="2800" dirty="0" smtClean="0">
              <a:latin typeface="+mj-lt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ct val="100000"/>
            </a:pP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Chung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của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từng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cảm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xúc</a:t>
            </a:r>
            <a:endParaRPr lang="en-US" sz="2800" dirty="0" smtClean="0">
              <a:latin typeface="+mj-lt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ct val="100000"/>
            </a:pP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Đặc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trưng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của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cả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bộ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huấn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luyện</a:t>
            </a:r>
            <a:endParaRPr lang="en-US" sz="2800" b="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3276600" y="6537325"/>
            <a:ext cx="2133600" cy="320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 lang="en-US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Shape 332"/>
          <p:cNvSpPr txBox="1"/>
          <p:nvPr/>
        </p:nvSpPr>
        <p:spPr>
          <a:xfrm>
            <a:off x="4238625" y="4813300"/>
            <a:ext cx="446087" cy="320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58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Verdana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SLD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07009" y="-1830"/>
            <a:ext cx="18369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>
                <a:latin typeface="+mj-lt"/>
              </a:rPr>
              <a:t>Nội</a:t>
            </a:r>
            <a:r>
              <a:rPr lang="en-US" dirty="0" smtClean="0">
                <a:latin typeface="+mj-lt"/>
              </a:rPr>
              <a:t> dung </a:t>
            </a:r>
            <a:r>
              <a:rPr lang="en-US" dirty="0" err="1" smtClean="0">
                <a:latin typeface="+mj-lt"/>
              </a:rPr>
              <a:t>thực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hiện</a:t>
            </a:r>
            <a:endParaRPr lang="en-US" dirty="0" smtClean="0">
              <a:latin typeface="+mj-lt"/>
            </a:endParaRPr>
          </a:p>
          <a:p>
            <a:pPr lvl="3" algn="r"/>
            <a:r>
              <a:rPr lang="en-US" b="1" dirty="0">
                <a:latin typeface="+mj-lt"/>
              </a:rPr>
              <a:t> </a:t>
            </a:r>
            <a:r>
              <a:rPr lang="en-US" b="1" dirty="0" smtClean="0">
                <a:latin typeface="+mj-lt"/>
              </a:rPr>
              <a:t>   </a:t>
            </a:r>
            <a:r>
              <a:rPr lang="en-US" sz="1200" dirty="0" err="1" smtClean="0">
                <a:latin typeface="+mj-lt"/>
              </a:rPr>
              <a:t>Sơ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đồ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hệ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thống</a:t>
            </a:r>
            <a:endParaRPr lang="en-US" sz="1200" dirty="0" smtClean="0">
              <a:latin typeface="+mj-lt"/>
            </a:endParaRPr>
          </a:p>
          <a:p>
            <a:pPr lvl="3" algn="r"/>
            <a:r>
              <a:rPr lang="en-US" sz="1200" dirty="0" smtClean="0">
                <a:latin typeface="+mj-lt"/>
              </a:rPr>
              <a:t>   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Chuẩn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bị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dữ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liệu</a:t>
            </a:r>
            <a:endParaRPr lang="en-US" sz="1200" dirty="0" smtClean="0">
              <a:solidFill>
                <a:schemeClr val="tx1"/>
              </a:solidFill>
              <a:latin typeface="+mj-lt"/>
            </a:endParaRPr>
          </a:p>
          <a:p>
            <a:pPr lvl="3" algn="r"/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  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Phát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hiện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vùng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mặt</a:t>
            </a:r>
            <a:endParaRPr lang="en-US" sz="1200" dirty="0" smtClean="0">
              <a:solidFill>
                <a:schemeClr val="tx1"/>
              </a:solidFill>
              <a:latin typeface="+mj-lt"/>
            </a:endParaRPr>
          </a:p>
          <a:p>
            <a:pPr lvl="3" algn="r"/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  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Lấy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landmarks</a:t>
            </a:r>
          </a:p>
          <a:p>
            <a:pPr lvl="3" algn="r"/>
            <a:r>
              <a:rPr lang="en-US" sz="12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  </a:t>
            </a:r>
            <a:r>
              <a:rPr lang="en-US" sz="1200" b="1" dirty="0" err="1" smtClean="0">
                <a:solidFill>
                  <a:schemeClr val="tx1"/>
                </a:solidFill>
                <a:latin typeface="+mj-lt"/>
              </a:rPr>
              <a:t>Rút</a:t>
            </a:r>
            <a:r>
              <a:rPr lang="en-US" sz="1200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+mj-lt"/>
              </a:rPr>
              <a:t>trích</a:t>
            </a:r>
            <a:r>
              <a:rPr lang="en-US" sz="1200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+mj-lt"/>
              </a:rPr>
              <a:t>đặc</a:t>
            </a:r>
            <a:r>
              <a:rPr lang="en-US" sz="1200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+mj-lt"/>
              </a:rPr>
              <a:t>trưng</a:t>
            </a:r>
            <a:endParaRPr lang="en-US" sz="1200" b="1" dirty="0" smtClean="0">
              <a:solidFill>
                <a:schemeClr val="tx1"/>
              </a:solidFill>
              <a:latin typeface="+mj-lt"/>
            </a:endParaRPr>
          </a:p>
          <a:p>
            <a:pPr lvl="3" algn="r"/>
            <a:r>
              <a:rPr lang="en-US" sz="12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 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Huấn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luyện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SVM</a:t>
            </a:r>
          </a:p>
          <a:p>
            <a:pPr lvl="3" algn="r"/>
            <a:r>
              <a:rPr lang="en-US" sz="12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 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Nhận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dạng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cảm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xúc</a:t>
            </a:r>
            <a:endParaRPr lang="en-US" sz="12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4863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title"/>
          </p:nvPr>
        </p:nvSpPr>
        <p:spPr>
          <a:xfrm>
            <a:off x="457200" y="-23811"/>
            <a:ext cx="8229600" cy="8620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476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dirty="0" err="1" smtClean="0">
                <a:ea typeface="Arial"/>
                <a:cs typeface="Arial"/>
                <a:sym typeface="Arial"/>
              </a:rPr>
              <a:t>Huấn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Luyện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Với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Mô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Hình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SVM</a:t>
            </a:r>
            <a:endParaRPr lang="en-US" sz="3200" b="1" i="0" u="none" strike="noStrike" cap="none" dirty="0">
              <a:ea typeface="Arial"/>
              <a:cs typeface="Arial"/>
              <a:sym typeface="Arial"/>
            </a:endParaRPr>
          </a:p>
        </p:txBody>
      </p:sp>
      <p:sp>
        <p:nvSpPr>
          <p:cNvPr id="333" name="Shape 333"/>
          <p:cNvSpPr txBox="1">
            <a:spLocks noGrp="1"/>
          </p:cNvSpPr>
          <p:nvPr>
            <p:ph idx="1"/>
          </p:nvPr>
        </p:nvSpPr>
        <p:spPr>
          <a:xfrm>
            <a:off x="214312" y="928687"/>
            <a:ext cx="8858100" cy="524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ct val="100000"/>
            </a:pP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Lấy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véc-tơ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đặc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trưng</a:t>
            </a:r>
            <a:endParaRPr lang="en-US" sz="2800" b="0" dirty="0" smtClean="0">
              <a:latin typeface="+mj-lt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ct val="100000"/>
            </a:pP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Tìm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tham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số</a:t>
            </a:r>
            <a:r>
              <a:rPr lang="en-US" sz="28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huấn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luyện</a:t>
            </a:r>
            <a:endParaRPr lang="en-US" sz="2800" dirty="0" smtClean="0">
              <a:latin typeface="+mj-lt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ct val="100000"/>
            </a:pP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Huấn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luyện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mô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hình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nhận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dạng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cảm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xúc</a:t>
            </a:r>
            <a:endParaRPr lang="en-US" sz="2800" dirty="0" smtClean="0">
              <a:latin typeface="+mj-lt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ct val="100000"/>
            </a:pP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Tinh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chỉnh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tham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số</a:t>
            </a:r>
            <a:endParaRPr lang="en-US" sz="2800" dirty="0" smtClean="0">
              <a:latin typeface="+mj-lt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ct val="100000"/>
            </a:pP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Tối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ưu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độ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chính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xác</a:t>
            </a:r>
          </a:p>
          <a:p>
            <a:pPr marR="0" lvl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ct val="100000"/>
            </a:pP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94%(</a:t>
            </a:r>
            <a:r>
              <a:rPr lang="en-US" sz="2800" i="1" dirty="0" smtClean="0">
                <a:latin typeface="+mj-lt"/>
                <a:ea typeface="Arial"/>
                <a:cs typeface="Arial"/>
                <a:sym typeface="Arial"/>
              </a:rPr>
              <a:t>kernel=poly, C=1000, gamma=0.01, decision function shape=</a:t>
            </a:r>
            <a:r>
              <a:rPr lang="en-US" sz="2800" i="1" dirty="0" err="1" smtClean="0">
                <a:latin typeface="+mj-lt"/>
                <a:ea typeface="Arial"/>
                <a:cs typeface="Arial"/>
                <a:sym typeface="Arial"/>
              </a:rPr>
              <a:t>ovo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)</a:t>
            </a:r>
          </a:p>
          <a:p>
            <a:pPr marR="0" lvl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ct val="100000"/>
            </a:pP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90%</a:t>
            </a:r>
            <a:endParaRPr lang="en-US" sz="2800" dirty="0" smtClean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3276600" y="6537325"/>
            <a:ext cx="2133600" cy="320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32</a:t>
            </a:fld>
            <a:endParaRPr lang="en-US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Shape 332"/>
          <p:cNvSpPr txBox="1"/>
          <p:nvPr/>
        </p:nvSpPr>
        <p:spPr>
          <a:xfrm>
            <a:off x="4238625" y="4813300"/>
            <a:ext cx="446087" cy="320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58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Verdana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SLD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07009" y="-1830"/>
            <a:ext cx="18369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>
                <a:latin typeface="+mj-lt"/>
              </a:rPr>
              <a:t>Nội</a:t>
            </a:r>
            <a:r>
              <a:rPr lang="en-US" dirty="0" smtClean="0">
                <a:latin typeface="+mj-lt"/>
              </a:rPr>
              <a:t> dung </a:t>
            </a:r>
            <a:r>
              <a:rPr lang="en-US" dirty="0" err="1" smtClean="0">
                <a:latin typeface="+mj-lt"/>
              </a:rPr>
              <a:t>thực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hiện</a:t>
            </a:r>
            <a:endParaRPr lang="en-US" dirty="0" smtClean="0">
              <a:latin typeface="+mj-lt"/>
            </a:endParaRPr>
          </a:p>
          <a:p>
            <a:pPr lvl="3" algn="r"/>
            <a:r>
              <a:rPr lang="en-US" b="1" dirty="0">
                <a:latin typeface="+mj-lt"/>
              </a:rPr>
              <a:t> </a:t>
            </a:r>
            <a:r>
              <a:rPr lang="en-US" b="1" dirty="0" smtClean="0">
                <a:latin typeface="+mj-lt"/>
              </a:rPr>
              <a:t>   </a:t>
            </a:r>
            <a:r>
              <a:rPr lang="en-US" sz="1200" dirty="0" err="1" smtClean="0">
                <a:latin typeface="+mj-lt"/>
              </a:rPr>
              <a:t>Sơ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đồ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hệ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thống</a:t>
            </a:r>
            <a:endParaRPr lang="en-US" sz="1200" dirty="0" smtClean="0">
              <a:latin typeface="+mj-lt"/>
            </a:endParaRPr>
          </a:p>
          <a:p>
            <a:pPr lvl="3" algn="r"/>
            <a:r>
              <a:rPr lang="en-US" sz="1200" dirty="0" smtClean="0">
                <a:latin typeface="+mj-lt"/>
              </a:rPr>
              <a:t>   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Chuẩn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bị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dữ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liệu</a:t>
            </a:r>
            <a:endParaRPr lang="en-US" sz="1200" dirty="0" smtClean="0">
              <a:solidFill>
                <a:schemeClr val="tx1"/>
              </a:solidFill>
              <a:latin typeface="+mj-lt"/>
            </a:endParaRPr>
          </a:p>
          <a:p>
            <a:pPr lvl="3" algn="r"/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  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Phát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hiện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vùng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mặt</a:t>
            </a:r>
            <a:endParaRPr lang="en-US" sz="1200" dirty="0" smtClean="0">
              <a:solidFill>
                <a:schemeClr val="tx1"/>
              </a:solidFill>
              <a:latin typeface="+mj-lt"/>
            </a:endParaRPr>
          </a:p>
          <a:p>
            <a:pPr lvl="3" algn="r"/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  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Lấy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landmarks</a:t>
            </a:r>
          </a:p>
          <a:p>
            <a:pPr lvl="3" algn="r"/>
            <a:r>
              <a:rPr lang="en-US" sz="12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 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Rút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trích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đặc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trưng</a:t>
            </a:r>
            <a:endParaRPr lang="en-US" sz="1200" dirty="0" smtClean="0">
              <a:solidFill>
                <a:schemeClr val="tx1"/>
              </a:solidFill>
              <a:latin typeface="+mj-lt"/>
            </a:endParaRPr>
          </a:p>
          <a:p>
            <a:pPr lvl="3" algn="r"/>
            <a:r>
              <a:rPr lang="en-US" sz="12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  </a:t>
            </a:r>
            <a:r>
              <a:rPr lang="en-US" sz="1200" b="1" dirty="0" err="1" smtClean="0">
                <a:solidFill>
                  <a:schemeClr val="tx1"/>
                </a:solidFill>
                <a:latin typeface="+mj-lt"/>
              </a:rPr>
              <a:t>Huấn</a:t>
            </a:r>
            <a:r>
              <a:rPr lang="en-US" sz="1200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+mj-lt"/>
              </a:rPr>
              <a:t>luyện</a:t>
            </a:r>
            <a:r>
              <a:rPr lang="en-US" sz="1200" b="1" dirty="0" smtClean="0">
                <a:solidFill>
                  <a:schemeClr val="tx1"/>
                </a:solidFill>
                <a:latin typeface="+mj-lt"/>
              </a:rPr>
              <a:t> SVM</a:t>
            </a:r>
          </a:p>
          <a:p>
            <a:pPr lvl="3" algn="r"/>
            <a:r>
              <a:rPr lang="en-US" sz="12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 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Nhận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dạng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cảm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xúc</a:t>
            </a:r>
            <a:endParaRPr lang="en-US" sz="12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290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title"/>
          </p:nvPr>
        </p:nvSpPr>
        <p:spPr>
          <a:xfrm>
            <a:off x="457200" y="-23811"/>
            <a:ext cx="8229600" cy="8620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476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dirty="0" err="1" smtClean="0">
                <a:ea typeface="Arial"/>
                <a:cs typeface="Arial"/>
                <a:sym typeface="Arial"/>
              </a:rPr>
              <a:t>Huấn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Luyện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Với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Mạng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CNN</a:t>
            </a:r>
            <a:endParaRPr lang="en-US" sz="3200" b="1" i="0" u="none" strike="noStrike" cap="none" dirty="0">
              <a:ea typeface="Arial"/>
              <a:cs typeface="Arial"/>
              <a:sym typeface="Arial"/>
            </a:endParaRPr>
          </a:p>
        </p:txBody>
      </p:sp>
      <p:sp>
        <p:nvSpPr>
          <p:cNvPr id="333" name="Shape 333"/>
          <p:cNvSpPr txBox="1">
            <a:spLocks noGrp="1"/>
          </p:cNvSpPr>
          <p:nvPr>
            <p:ph idx="1"/>
          </p:nvPr>
        </p:nvSpPr>
        <p:spPr>
          <a:xfrm>
            <a:off x="214312" y="928687"/>
            <a:ext cx="8858100" cy="524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ct val="100000"/>
            </a:pP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Chọn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tham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số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huấn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luyện</a:t>
            </a:r>
            <a:endParaRPr lang="en-US" sz="2800" dirty="0">
              <a:latin typeface="+mj-lt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ct val="100000"/>
            </a:pP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Huấn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luyện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với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mạng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CNN</a:t>
            </a:r>
          </a:p>
          <a:p>
            <a:pPr marR="0" lvl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ct val="100000"/>
            </a:pP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8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lớp</a:t>
            </a:r>
            <a:endParaRPr lang="en-US" sz="2800" dirty="0" smtClean="0">
              <a:latin typeface="+mj-lt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ct val="100000"/>
            </a:pP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5293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ảnh</a:t>
            </a:r>
            <a:r>
              <a:rPr lang="en-US" sz="28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(4234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ảnh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huấn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luyện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)</a:t>
            </a:r>
            <a:endParaRPr lang="en-US" sz="2800" b="0" dirty="0" smtClean="0">
              <a:latin typeface="+mj-lt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ct val="100000"/>
            </a:pP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50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lần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huấn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luyện</a:t>
            </a:r>
            <a:endParaRPr lang="en-US" sz="2800" dirty="0" smtClean="0">
              <a:latin typeface="+mj-lt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ct val="100000"/>
            </a:pP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99%</a:t>
            </a:r>
          </a:p>
          <a:p>
            <a:pPr marR="0" lvl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ct val="100000"/>
            </a:pP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94%</a:t>
            </a:r>
          </a:p>
          <a:p>
            <a:pPr marR="0" lvl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ct val="100000"/>
            </a:pPr>
            <a:endParaRPr lang="en-US" sz="2800" b="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3276600" y="6537325"/>
            <a:ext cx="2133600" cy="320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lang="en-US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Shape 332"/>
          <p:cNvSpPr txBox="1"/>
          <p:nvPr/>
        </p:nvSpPr>
        <p:spPr>
          <a:xfrm>
            <a:off x="4238625" y="4813300"/>
            <a:ext cx="446087" cy="320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58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Verdana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SLD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07009" y="-1830"/>
            <a:ext cx="18369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>
                <a:latin typeface="+mj-lt"/>
              </a:rPr>
              <a:t>Nội</a:t>
            </a:r>
            <a:r>
              <a:rPr lang="en-US" dirty="0" smtClean="0">
                <a:latin typeface="+mj-lt"/>
              </a:rPr>
              <a:t> dung </a:t>
            </a:r>
            <a:r>
              <a:rPr lang="en-US" dirty="0" err="1" smtClean="0">
                <a:latin typeface="+mj-lt"/>
              </a:rPr>
              <a:t>thực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hiện</a:t>
            </a:r>
            <a:endParaRPr lang="en-US" dirty="0" smtClean="0">
              <a:latin typeface="+mj-lt"/>
            </a:endParaRPr>
          </a:p>
          <a:p>
            <a:pPr lvl="3" algn="r"/>
            <a:r>
              <a:rPr lang="en-US" b="1" dirty="0">
                <a:latin typeface="+mj-lt"/>
              </a:rPr>
              <a:t> </a:t>
            </a:r>
            <a:r>
              <a:rPr lang="en-US" b="1" dirty="0" smtClean="0">
                <a:latin typeface="+mj-lt"/>
              </a:rPr>
              <a:t>   </a:t>
            </a:r>
            <a:r>
              <a:rPr lang="en-US" sz="1200" dirty="0" err="1" smtClean="0">
                <a:latin typeface="+mj-lt"/>
              </a:rPr>
              <a:t>Sơ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đồ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hệ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thống</a:t>
            </a:r>
            <a:endParaRPr lang="en-US" sz="1200" dirty="0" smtClean="0">
              <a:latin typeface="+mj-lt"/>
            </a:endParaRPr>
          </a:p>
          <a:p>
            <a:pPr lvl="3" algn="r"/>
            <a:r>
              <a:rPr lang="en-US" sz="1200" dirty="0" smtClean="0">
                <a:latin typeface="+mj-lt"/>
              </a:rPr>
              <a:t>   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Chuẩn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bị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dữ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liệu</a:t>
            </a:r>
            <a:endParaRPr lang="en-US" sz="1200" dirty="0" smtClean="0">
              <a:solidFill>
                <a:schemeClr val="tx1"/>
              </a:solidFill>
              <a:latin typeface="+mj-lt"/>
            </a:endParaRPr>
          </a:p>
          <a:p>
            <a:pPr lvl="3" algn="r"/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  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Phát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hiện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vùng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mặt</a:t>
            </a:r>
            <a:endParaRPr lang="en-US" sz="1200" dirty="0" smtClean="0">
              <a:solidFill>
                <a:schemeClr val="tx1"/>
              </a:solidFill>
              <a:latin typeface="+mj-lt"/>
            </a:endParaRPr>
          </a:p>
          <a:p>
            <a:pPr lvl="3" algn="r"/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  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Lấy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landmarks</a:t>
            </a:r>
          </a:p>
          <a:p>
            <a:pPr lvl="3" algn="r"/>
            <a:r>
              <a:rPr lang="en-US" sz="12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 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Rút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trích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đặc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trưng</a:t>
            </a:r>
            <a:endParaRPr lang="en-US" sz="1200" dirty="0" smtClean="0">
              <a:solidFill>
                <a:schemeClr val="tx1"/>
              </a:solidFill>
              <a:latin typeface="+mj-lt"/>
            </a:endParaRPr>
          </a:p>
          <a:p>
            <a:pPr lvl="3" algn="r"/>
            <a:r>
              <a:rPr lang="en-US" sz="12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  </a:t>
            </a:r>
            <a:r>
              <a:rPr lang="en-US" sz="1200" b="1" dirty="0" err="1" smtClean="0">
                <a:solidFill>
                  <a:schemeClr val="tx1"/>
                </a:solidFill>
                <a:latin typeface="+mj-lt"/>
              </a:rPr>
              <a:t>Huấn</a:t>
            </a:r>
            <a:r>
              <a:rPr lang="en-US" sz="1200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+mj-lt"/>
              </a:rPr>
              <a:t>luyện</a:t>
            </a:r>
            <a:r>
              <a:rPr lang="en-US" sz="1200" b="1" dirty="0" smtClean="0">
                <a:solidFill>
                  <a:schemeClr val="tx1"/>
                </a:solidFill>
                <a:latin typeface="+mj-lt"/>
              </a:rPr>
              <a:t> CNN</a:t>
            </a:r>
          </a:p>
          <a:p>
            <a:pPr lvl="3" algn="r"/>
            <a:r>
              <a:rPr lang="en-US" sz="12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 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Nhận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dạng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cảm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xúc</a:t>
            </a:r>
            <a:endParaRPr lang="en-US" sz="12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435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title"/>
          </p:nvPr>
        </p:nvSpPr>
        <p:spPr>
          <a:xfrm>
            <a:off x="457200" y="-23811"/>
            <a:ext cx="8229600" cy="8620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476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dirty="0" err="1" smtClean="0">
                <a:ea typeface="Arial"/>
                <a:cs typeface="Arial"/>
                <a:sym typeface="Arial"/>
              </a:rPr>
              <a:t>Nhận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Dạng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Cảm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Xúc</a:t>
            </a:r>
            <a:endParaRPr lang="en-US" sz="3200" b="1" i="0" u="none" strike="noStrike" cap="none" dirty="0">
              <a:ea typeface="Arial"/>
              <a:cs typeface="Arial"/>
              <a:sym typeface="Arial"/>
            </a:endParaRPr>
          </a:p>
        </p:txBody>
      </p:sp>
      <p:sp>
        <p:nvSpPr>
          <p:cNvPr id="333" name="Shape 333"/>
          <p:cNvSpPr txBox="1">
            <a:spLocks noGrp="1"/>
          </p:cNvSpPr>
          <p:nvPr>
            <p:ph idx="1"/>
          </p:nvPr>
        </p:nvSpPr>
        <p:spPr>
          <a:xfrm>
            <a:off x="214312" y="928687"/>
            <a:ext cx="8858100" cy="524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ct val="100000"/>
            </a:pP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Kiểm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tra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tập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huấn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luyện</a:t>
            </a:r>
            <a:endParaRPr lang="en-US" sz="2800" b="0" dirty="0" smtClean="0">
              <a:latin typeface="+mj-lt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ct val="100000"/>
            </a:pP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Độ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chính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xác,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sai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số</a:t>
            </a:r>
            <a:endParaRPr lang="en-US" sz="2800" dirty="0" smtClean="0">
              <a:latin typeface="+mj-lt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ct val="100000"/>
            </a:pP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Cải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thiện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mô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hình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huấn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luyện</a:t>
            </a:r>
            <a:endParaRPr lang="en-US" sz="2800" dirty="0" smtClean="0">
              <a:latin typeface="+mj-lt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ct val="100000"/>
            </a:pP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Chọn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trường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hợp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tốt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nhất</a:t>
            </a:r>
            <a:endParaRPr lang="en-US" sz="2800" b="0" dirty="0" smtClean="0">
              <a:latin typeface="+mj-lt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ct val="100000"/>
            </a:pP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Nhận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dạng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cảm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xúc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endParaRPr lang="en-US" sz="2800" b="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3276600" y="6537325"/>
            <a:ext cx="2133600" cy="320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lang="en-US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Shape 332"/>
          <p:cNvSpPr txBox="1"/>
          <p:nvPr/>
        </p:nvSpPr>
        <p:spPr>
          <a:xfrm>
            <a:off x="4238625" y="4813300"/>
            <a:ext cx="446087" cy="320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58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Verdana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SLD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07009" y="-1830"/>
            <a:ext cx="18369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>
                <a:latin typeface="+mj-lt"/>
              </a:rPr>
              <a:t>Nội</a:t>
            </a:r>
            <a:r>
              <a:rPr lang="en-US" dirty="0" smtClean="0">
                <a:latin typeface="+mj-lt"/>
              </a:rPr>
              <a:t> dung </a:t>
            </a:r>
            <a:r>
              <a:rPr lang="en-US" dirty="0" err="1" smtClean="0">
                <a:latin typeface="+mj-lt"/>
              </a:rPr>
              <a:t>thực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hiện</a:t>
            </a:r>
            <a:endParaRPr lang="en-US" dirty="0" smtClean="0">
              <a:latin typeface="+mj-lt"/>
            </a:endParaRPr>
          </a:p>
          <a:p>
            <a:pPr lvl="3" algn="r"/>
            <a:r>
              <a:rPr lang="en-US" b="1" dirty="0">
                <a:latin typeface="+mj-lt"/>
              </a:rPr>
              <a:t> </a:t>
            </a:r>
            <a:r>
              <a:rPr lang="en-US" b="1" dirty="0" smtClean="0">
                <a:latin typeface="+mj-lt"/>
              </a:rPr>
              <a:t>   </a:t>
            </a:r>
            <a:r>
              <a:rPr lang="en-US" sz="1200" dirty="0" err="1" smtClean="0">
                <a:latin typeface="+mj-lt"/>
              </a:rPr>
              <a:t>Sơ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đồ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hệ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thống</a:t>
            </a:r>
            <a:endParaRPr lang="en-US" sz="1200" dirty="0" smtClean="0">
              <a:latin typeface="+mj-lt"/>
            </a:endParaRPr>
          </a:p>
          <a:p>
            <a:pPr lvl="3" algn="r"/>
            <a:r>
              <a:rPr lang="en-US" sz="1200" dirty="0" smtClean="0">
                <a:latin typeface="+mj-lt"/>
              </a:rPr>
              <a:t>   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Chuẩn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bị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dữ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liệu</a:t>
            </a:r>
            <a:endParaRPr lang="en-US" sz="1200" dirty="0" smtClean="0">
              <a:solidFill>
                <a:schemeClr val="tx1"/>
              </a:solidFill>
              <a:latin typeface="+mj-lt"/>
            </a:endParaRPr>
          </a:p>
          <a:p>
            <a:pPr lvl="3" algn="r"/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  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Phát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hiện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vùng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mặt</a:t>
            </a:r>
            <a:endParaRPr lang="en-US" sz="1200" dirty="0" smtClean="0">
              <a:solidFill>
                <a:schemeClr val="tx1"/>
              </a:solidFill>
              <a:latin typeface="+mj-lt"/>
            </a:endParaRPr>
          </a:p>
          <a:p>
            <a:pPr lvl="3" algn="r"/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  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Lấy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landmarks</a:t>
            </a:r>
          </a:p>
          <a:p>
            <a:pPr lvl="3" algn="r"/>
            <a:r>
              <a:rPr lang="en-US" sz="12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 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Rút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trích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đặc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trưng</a:t>
            </a:r>
            <a:endParaRPr lang="en-US" sz="1200" dirty="0" smtClean="0">
              <a:solidFill>
                <a:schemeClr val="tx1"/>
              </a:solidFill>
              <a:latin typeface="+mj-lt"/>
            </a:endParaRPr>
          </a:p>
          <a:p>
            <a:pPr lvl="3" algn="r"/>
            <a:r>
              <a:rPr lang="en-US" sz="12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 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Huấn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luyện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SVM</a:t>
            </a:r>
          </a:p>
          <a:p>
            <a:pPr lvl="3" algn="r"/>
            <a:r>
              <a:rPr lang="en-US" sz="12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  </a:t>
            </a:r>
            <a:r>
              <a:rPr lang="en-US" sz="1200" b="1" dirty="0" err="1" smtClean="0">
                <a:solidFill>
                  <a:schemeClr val="tx1"/>
                </a:solidFill>
                <a:latin typeface="+mj-lt"/>
              </a:rPr>
              <a:t>Nhận</a:t>
            </a:r>
            <a:r>
              <a:rPr lang="en-US" sz="1200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+mj-lt"/>
              </a:rPr>
              <a:t>dạng</a:t>
            </a:r>
            <a:r>
              <a:rPr lang="en-US" sz="1200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+mj-lt"/>
              </a:rPr>
              <a:t>cảm</a:t>
            </a:r>
            <a:r>
              <a:rPr lang="en-US" sz="1200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+mj-lt"/>
              </a:rPr>
              <a:t>xúc</a:t>
            </a:r>
            <a:endParaRPr lang="en-US" sz="12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753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/>
        </p:nvSpPr>
        <p:spPr>
          <a:xfrm>
            <a:off x="3276600" y="6537325"/>
            <a:ext cx="2133600" cy="320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35</a:t>
            </a:fld>
            <a:endParaRPr lang="en-US" sz="1400" b="0" i="0" u="none" strike="noStrike" cap="none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469900" y="-1"/>
            <a:ext cx="8229600" cy="83820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63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33333"/>
              <a:buFont typeface="Arial"/>
              <a:buNone/>
            </a:pPr>
            <a:r>
              <a:rPr lang="en-US" sz="3200" b="1" dirty="0" err="1" smtClean="0">
                <a:ea typeface="Arial"/>
                <a:cs typeface="Arial"/>
                <a:sym typeface="Arial"/>
              </a:rPr>
              <a:t>Kết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>
                <a:ea typeface="Arial"/>
                <a:cs typeface="Arial"/>
                <a:sym typeface="Arial"/>
              </a:rPr>
              <a:t>L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uận</a:t>
            </a:r>
            <a:endParaRPr lang="en-US" sz="3200" b="1" i="0" u="none" strike="noStrike" cap="none" dirty="0">
              <a:ea typeface="Arial"/>
              <a:cs typeface="Arial"/>
              <a:sym typeface="Arial"/>
            </a:endParaRPr>
          </a:p>
        </p:txBody>
      </p:sp>
      <p:sp>
        <p:nvSpPr>
          <p:cNvPr id="155" name="Shape 155"/>
          <p:cNvSpPr txBox="1"/>
          <p:nvPr/>
        </p:nvSpPr>
        <p:spPr>
          <a:xfrm>
            <a:off x="1662112" y="722312"/>
            <a:ext cx="184150" cy="3667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8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Shape 156"/>
          <p:cNvSpPr txBox="1"/>
          <p:nvPr/>
        </p:nvSpPr>
        <p:spPr>
          <a:xfrm>
            <a:off x="-26987" y="5724525"/>
            <a:ext cx="673100" cy="3698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85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Verdana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10</a:t>
            </a:r>
          </a:p>
        </p:txBody>
      </p:sp>
      <p:sp>
        <p:nvSpPr>
          <p:cNvPr id="157" name="Shape 157"/>
          <p:cNvSpPr/>
          <p:nvPr/>
        </p:nvSpPr>
        <p:spPr>
          <a:xfrm rot="5400000">
            <a:off x="-2422525" y="1627187"/>
            <a:ext cx="4824412" cy="47704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794" y="59116"/>
                </a:moveTo>
                <a:cubicBezTo>
                  <a:pt x="2277" y="27311"/>
                  <a:pt x="28194" y="1783"/>
                  <a:pt x="60000" y="1788"/>
                </a:cubicBezTo>
                <a:cubicBezTo>
                  <a:pt x="91800" y="1788"/>
                  <a:pt x="117716" y="27311"/>
                  <a:pt x="118200" y="59116"/>
                </a:cubicBezTo>
                <a:lnTo>
                  <a:pt x="119988" y="59088"/>
                </a:lnTo>
                <a:cubicBezTo>
                  <a:pt x="119494" y="26311"/>
                  <a:pt x="92777" y="-5"/>
                  <a:pt x="59994" y="0"/>
                </a:cubicBezTo>
                <a:cubicBezTo>
                  <a:pt x="27216" y="0"/>
                  <a:pt x="500" y="26311"/>
                  <a:pt x="5" y="59088"/>
                </a:cubicBezTo>
                <a:lnTo>
                  <a:pt x="1794" y="59116"/>
                </a:lnTo>
                <a:close/>
              </a:path>
            </a:pathLst>
          </a:custGeom>
          <a:gradFill>
            <a:gsLst>
              <a:gs pos="0">
                <a:srgbClr val="DCDCDC"/>
              </a:gs>
              <a:gs pos="50000">
                <a:schemeClr val="lt2"/>
              </a:gs>
              <a:gs pos="100000">
                <a:srgbClr val="DCDCDC"/>
              </a:gs>
            </a:gsLst>
            <a:lin ang="0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Shape 158"/>
          <p:cNvSpPr txBox="1"/>
          <p:nvPr/>
        </p:nvSpPr>
        <p:spPr>
          <a:xfrm rot="10800000">
            <a:off x="-2395538" y="1600188"/>
            <a:ext cx="4770437" cy="4824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8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Shape 159"/>
          <p:cNvSpPr/>
          <p:nvPr/>
        </p:nvSpPr>
        <p:spPr>
          <a:xfrm rot="5400000" flipH="1">
            <a:off x="-2017712" y="2062162"/>
            <a:ext cx="4032250" cy="39306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688" y="60000"/>
                </a:moveTo>
                <a:cubicBezTo>
                  <a:pt x="59688" y="59827"/>
                  <a:pt x="59827" y="59688"/>
                  <a:pt x="60000" y="59688"/>
                </a:cubicBezTo>
                <a:cubicBezTo>
                  <a:pt x="60166" y="59683"/>
                  <a:pt x="60305" y="59827"/>
                  <a:pt x="60311" y="59994"/>
                </a:cubicBezTo>
                <a:lnTo>
                  <a:pt x="120000" y="60000"/>
                </a:lnTo>
                <a:cubicBezTo>
                  <a:pt x="120000" y="26861"/>
                  <a:pt x="93133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lnTo>
                  <a:pt x="59688" y="6000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Shape 161"/>
          <p:cNvSpPr/>
          <p:nvPr/>
        </p:nvSpPr>
        <p:spPr>
          <a:xfrm>
            <a:off x="2440055" y="2954325"/>
            <a:ext cx="3693116" cy="507900"/>
          </a:xfrm>
          <a:prstGeom prst="roundRect">
            <a:avLst>
              <a:gd name="adj" fmla="val 10800"/>
            </a:avLst>
          </a:pr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8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1" u="none" strike="noStrike" cap="none" dirty="0" err="1" smtClean="0">
                <a:solidFill>
                  <a:schemeClr val="tx1"/>
                </a:solidFill>
                <a:latin typeface="+mj-lt"/>
                <a:ea typeface="Arial"/>
                <a:cs typeface="Arial"/>
                <a:sym typeface="Arial"/>
              </a:rPr>
              <a:t>Thách</a:t>
            </a:r>
            <a:r>
              <a:rPr lang="en-US" sz="2400" b="1" i="1" u="none" strike="noStrike" cap="none" dirty="0" smtClean="0">
                <a:solidFill>
                  <a:schemeClr val="tx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400" b="1" i="1" u="none" strike="noStrike" cap="none" dirty="0" err="1" smtClean="0">
                <a:solidFill>
                  <a:schemeClr val="tx1"/>
                </a:solidFill>
                <a:latin typeface="+mj-lt"/>
                <a:ea typeface="Arial"/>
                <a:cs typeface="Arial"/>
                <a:sym typeface="Arial"/>
              </a:rPr>
              <a:t>thức</a:t>
            </a:r>
            <a:endParaRPr lang="en-US" sz="2400" b="1" i="1" u="none" strike="noStrike" cap="none" dirty="0">
              <a:solidFill>
                <a:schemeClr val="tx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62" name="Shape 162"/>
          <p:cNvSpPr/>
          <p:nvPr/>
        </p:nvSpPr>
        <p:spPr>
          <a:xfrm>
            <a:off x="1754179" y="1879600"/>
            <a:ext cx="3656100" cy="507900"/>
          </a:xfrm>
          <a:prstGeom prst="roundRect">
            <a:avLst>
              <a:gd name="adj" fmla="val 10800"/>
            </a:avLst>
          </a:pr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8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1" dirty="0" err="1" smtClean="0">
                <a:solidFill>
                  <a:schemeClr val="tx1"/>
                </a:solidFill>
                <a:latin typeface="+mj-lt"/>
              </a:rPr>
              <a:t>Kết</a:t>
            </a:r>
            <a:r>
              <a:rPr lang="en-US" sz="2400" b="1" i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b="1" i="1" dirty="0" err="1" smtClean="0">
                <a:solidFill>
                  <a:schemeClr val="tx1"/>
                </a:solidFill>
                <a:latin typeface="+mj-lt"/>
              </a:rPr>
              <a:t>quả</a:t>
            </a:r>
            <a:endParaRPr lang="en-US" sz="2400" b="1" i="1" u="none" strike="noStrike" cap="none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63" name="Shape 163"/>
          <p:cNvGrpSpPr/>
          <p:nvPr/>
        </p:nvGrpSpPr>
        <p:grpSpPr>
          <a:xfrm>
            <a:off x="1336675" y="1998662"/>
            <a:ext cx="381000" cy="381000"/>
            <a:chOff x="3298825" y="2667000"/>
            <a:chExt cx="2563812" cy="2563812"/>
          </a:xfrm>
        </p:grpSpPr>
        <p:sp>
          <p:nvSpPr>
            <p:cNvPr id="164" name="Shape 164"/>
            <p:cNvSpPr/>
            <p:nvPr/>
          </p:nvSpPr>
          <p:spPr>
            <a:xfrm>
              <a:off x="3298825" y="2667000"/>
              <a:ext cx="2563812" cy="2563812"/>
            </a:xfrm>
            <a:prstGeom prst="ellipse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Shape 165"/>
            <p:cNvSpPr/>
            <p:nvPr/>
          </p:nvSpPr>
          <p:spPr>
            <a:xfrm>
              <a:off x="3444875" y="2811462"/>
              <a:ext cx="2270125" cy="2270125"/>
            </a:xfrm>
            <a:prstGeom prst="ellipse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Shape 166"/>
            <p:cNvSpPr/>
            <p:nvPr/>
          </p:nvSpPr>
          <p:spPr>
            <a:xfrm>
              <a:off x="3576637" y="2944812"/>
              <a:ext cx="2008187" cy="2008187"/>
            </a:xfrm>
            <a:prstGeom prst="ellipse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Shape 167"/>
            <p:cNvSpPr/>
            <p:nvPr/>
          </p:nvSpPr>
          <p:spPr>
            <a:xfrm>
              <a:off x="3578225" y="2946400"/>
              <a:ext cx="2003425" cy="2006600"/>
            </a:xfrm>
            <a:prstGeom prst="ellipse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Shape 168"/>
            <p:cNvSpPr/>
            <p:nvPr/>
          </p:nvSpPr>
          <p:spPr>
            <a:xfrm>
              <a:off x="3705225" y="3073400"/>
              <a:ext cx="1741487" cy="1752600"/>
            </a:xfrm>
            <a:prstGeom prst="ellipse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Shape 169"/>
            <p:cNvSpPr/>
            <p:nvPr/>
          </p:nvSpPr>
          <p:spPr>
            <a:xfrm>
              <a:off x="3709987" y="3078162"/>
              <a:ext cx="1739900" cy="1743075"/>
            </a:xfrm>
            <a:prstGeom prst="ellipse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0" name="Shape 170"/>
          <p:cNvGrpSpPr/>
          <p:nvPr/>
        </p:nvGrpSpPr>
        <p:grpSpPr>
          <a:xfrm>
            <a:off x="2036762" y="3025775"/>
            <a:ext cx="381000" cy="381000"/>
            <a:chOff x="3298825" y="2667000"/>
            <a:chExt cx="2563812" cy="2563812"/>
          </a:xfrm>
        </p:grpSpPr>
        <p:sp>
          <p:nvSpPr>
            <p:cNvPr id="171" name="Shape 171"/>
            <p:cNvSpPr/>
            <p:nvPr/>
          </p:nvSpPr>
          <p:spPr>
            <a:xfrm>
              <a:off x="3298825" y="2667000"/>
              <a:ext cx="2563812" cy="2563812"/>
            </a:xfrm>
            <a:prstGeom prst="ellipse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Shape 172"/>
            <p:cNvSpPr/>
            <p:nvPr/>
          </p:nvSpPr>
          <p:spPr>
            <a:xfrm>
              <a:off x="3444875" y="2811462"/>
              <a:ext cx="2270125" cy="2270125"/>
            </a:xfrm>
            <a:prstGeom prst="ellipse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Shape 173"/>
            <p:cNvSpPr/>
            <p:nvPr/>
          </p:nvSpPr>
          <p:spPr>
            <a:xfrm>
              <a:off x="3576637" y="2944812"/>
              <a:ext cx="2008187" cy="2008187"/>
            </a:xfrm>
            <a:prstGeom prst="ellipse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Shape 174"/>
            <p:cNvSpPr/>
            <p:nvPr/>
          </p:nvSpPr>
          <p:spPr>
            <a:xfrm>
              <a:off x="3578225" y="2946400"/>
              <a:ext cx="2003425" cy="2006600"/>
            </a:xfrm>
            <a:prstGeom prst="ellipse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Shape 175"/>
            <p:cNvSpPr/>
            <p:nvPr/>
          </p:nvSpPr>
          <p:spPr>
            <a:xfrm>
              <a:off x="3705225" y="3073400"/>
              <a:ext cx="1741487" cy="1752600"/>
            </a:xfrm>
            <a:prstGeom prst="ellipse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Shape 176"/>
            <p:cNvSpPr/>
            <p:nvPr/>
          </p:nvSpPr>
          <p:spPr>
            <a:xfrm>
              <a:off x="3709987" y="3078162"/>
              <a:ext cx="1739900" cy="1743075"/>
            </a:xfrm>
            <a:prstGeom prst="ellipse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" name="Shape 177"/>
          <p:cNvGrpSpPr/>
          <p:nvPr/>
        </p:nvGrpSpPr>
        <p:grpSpPr>
          <a:xfrm>
            <a:off x="2133600" y="4125912"/>
            <a:ext cx="381000" cy="381000"/>
            <a:chOff x="3298825" y="2667000"/>
            <a:chExt cx="2563812" cy="2563812"/>
          </a:xfrm>
        </p:grpSpPr>
        <p:sp>
          <p:nvSpPr>
            <p:cNvPr id="178" name="Shape 178"/>
            <p:cNvSpPr/>
            <p:nvPr/>
          </p:nvSpPr>
          <p:spPr>
            <a:xfrm>
              <a:off x="3298825" y="2667000"/>
              <a:ext cx="2563812" cy="2563812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Shape 179"/>
            <p:cNvSpPr/>
            <p:nvPr/>
          </p:nvSpPr>
          <p:spPr>
            <a:xfrm>
              <a:off x="3444875" y="2811462"/>
              <a:ext cx="2270125" cy="2270125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Shape 180"/>
            <p:cNvSpPr/>
            <p:nvPr/>
          </p:nvSpPr>
          <p:spPr>
            <a:xfrm>
              <a:off x="3576637" y="2944812"/>
              <a:ext cx="2008187" cy="2008187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Shape 181"/>
            <p:cNvSpPr/>
            <p:nvPr/>
          </p:nvSpPr>
          <p:spPr>
            <a:xfrm>
              <a:off x="3578225" y="2946400"/>
              <a:ext cx="2003425" cy="20066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Shape 182"/>
            <p:cNvSpPr/>
            <p:nvPr/>
          </p:nvSpPr>
          <p:spPr>
            <a:xfrm>
              <a:off x="3705225" y="3073400"/>
              <a:ext cx="1741487" cy="17526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Shape 183"/>
            <p:cNvSpPr/>
            <p:nvPr/>
          </p:nvSpPr>
          <p:spPr>
            <a:xfrm>
              <a:off x="3709987" y="3078162"/>
              <a:ext cx="1739900" cy="1743075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4" name="Shape 184"/>
          <p:cNvSpPr/>
          <p:nvPr/>
        </p:nvSpPr>
        <p:spPr>
          <a:xfrm>
            <a:off x="2548014" y="4062412"/>
            <a:ext cx="4270241" cy="508000"/>
          </a:xfrm>
          <a:prstGeom prst="roundRect">
            <a:avLst>
              <a:gd name="adj" fmla="val 10800"/>
            </a:avLst>
          </a:pr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8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1" dirty="0" err="1" smtClean="0">
                <a:solidFill>
                  <a:schemeClr val="tx1"/>
                </a:solidFill>
                <a:latin typeface="+mj-lt"/>
              </a:rPr>
              <a:t>Đánh</a:t>
            </a:r>
            <a:r>
              <a:rPr lang="en-US" sz="2400" b="1" i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b="1" i="1" dirty="0" err="1" smtClean="0">
                <a:solidFill>
                  <a:schemeClr val="tx1"/>
                </a:solidFill>
                <a:latin typeface="+mj-lt"/>
              </a:rPr>
              <a:t>giá</a:t>
            </a:r>
            <a:endParaRPr lang="en-US" sz="2400" b="1" i="1" u="none" strike="noStrike" cap="none" dirty="0">
              <a:solidFill>
                <a:schemeClr val="tx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grpSp>
        <p:nvGrpSpPr>
          <p:cNvPr id="33" name="Shape 177"/>
          <p:cNvGrpSpPr/>
          <p:nvPr/>
        </p:nvGrpSpPr>
        <p:grpSpPr>
          <a:xfrm>
            <a:off x="1682742" y="5238638"/>
            <a:ext cx="381000" cy="381000"/>
            <a:chOff x="3298825" y="2667000"/>
            <a:chExt cx="2563812" cy="2563812"/>
          </a:xfrm>
        </p:grpSpPr>
        <p:sp>
          <p:nvSpPr>
            <p:cNvPr id="34" name="Shape 178"/>
            <p:cNvSpPr/>
            <p:nvPr/>
          </p:nvSpPr>
          <p:spPr>
            <a:xfrm>
              <a:off x="3298825" y="2667000"/>
              <a:ext cx="2563812" cy="2563812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Shape 179"/>
            <p:cNvSpPr/>
            <p:nvPr/>
          </p:nvSpPr>
          <p:spPr>
            <a:xfrm>
              <a:off x="3444875" y="2811462"/>
              <a:ext cx="2270125" cy="2270125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Shape 180"/>
            <p:cNvSpPr/>
            <p:nvPr/>
          </p:nvSpPr>
          <p:spPr>
            <a:xfrm>
              <a:off x="3576637" y="2944812"/>
              <a:ext cx="2008187" cy="2008187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Shape 181"/>
            <p:cNvSpPr/>
            <p:nvPr/>
          </p:nvSpPr>
          <p:spPr>
            <a:xfrm>
              <a:off x="3578225" y="2946400"/>
              <a:ext cx="2003425" cy="20066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Shape 182"/>
            <p:cNvSpPr/>
            <p:nvPr/>
          </p:nvSpPr>
          <p:spPr>
            <a:xfrm>
              <a:off x="3705225" y="3073400"/>
              <a:ext cx="1741487" cy="17526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Shape 183"/>
            <p:cNvSpPr/>
            <p:nvPr/>
          </p:nvSpPr>
          <p:spPr>
            <a:xfrm>
              <a:off x="3709987" y="3078162"/>
              <a:ext cx="1739900" cy="1743075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" name="Shape 184"/>
          <p:cNvSpPr/>
          <p:nvPr/>
        </p:nvSpPr>
        <p:spPr>
          <a:xfrm>
            <a:off x="2097156" y="5175138"/>
            <a:ext cx="4270241" cy="508000"/>
          </a:xfrm>
          <a:prstGeom prst="roundRect">
            <a:avLst>
              <a:gd name="adj" fmla="val 10800"/>
            </a:avLst>
          </a:pr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8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1" dirty="0" err="1" smtClean="0">
                <a:solidFill>
                  <a:schemeClr val="tx1"/>
                </a:solidFill>
                <a:latin typeface="+mj-lt"/>
              </a:rPr>
              <a:t>Hướng</a:t>
            </a:r>
            <a:r>
              <a:rPr lang="en-US" sz="2400" b="1" i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b="1" i="1" dirty="0" err="1" smtClean="0">
                <a:solidFill>
                  <a:schemeClr val="tx1"/>
                </a:solidFill>
                <a:latin typeface="+mj-lt"/>
              </a:rPr>
              <a:t>phát</a:t>
            </a:r>
            <a:r>
              <a:rPr lang="en-US" sz="2400" b="1" i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b="1" i="1" dirty="0" err="1" smtClean="0">
                <a:solidFill>
                  <a:schemeClr val="tx1"/>
                </a:solidFill>
                <a:latin typeface="+mj-lt"/>
              </a:rPr>
              <a:t>triển</a:t>
            </a:r>
            <a:endParaRPr lang="en-US" sz="2400" b="1" i="1" u="none" strike="noStrike" cap="none" dirty="0">
              <a:solidFill>
                <a:schemeClr val="tx1"/>
              </a:solidFill>
              <a:latin typeface="+mj-lt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6604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xfrm>
            <a:off x="0" y="-12700"/>
            <a:ext cx="9144000" cy="876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476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dirty="0" err="1" smtClean="0">
                <a:ea typeface="Arial"/>
                <a:cs typeface="Arial"/>
                <a:sym typeface="Arial"/>
              </a:rPr>
              <a:t>Kết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Quả</a:t>
            </a:r>
            <a:endParaRPr lang="en-US" sz="3200" b="1" i="0" u="none" strike="noStrike" cap="none" dirty="0">
              <a:ea typeface="Arial"/>
              <a:cs typeface="Arial"/>
              <a:sym typeface="Arial"/>
            </a:endParaRPr>
          </a:p>
        </p:txBody>
      </p:sp>
      <p:sp>
        <p:nvSpPr>
          <p:cNvPr id="384" name="Shape 384"/>
          <p:cNvSpPr txBox="1">
            <a:spLocks noGrp="1"/>
          </p:cNvSpPr>
          <p:nvPr>
            <p:ph idx="1"/>
          </p:nvPr>
        </p:nvSpPr>
        <p:spPr>
          <a:xfrm>
            <a:off x="457200" y="900112"/>
            <a:ext cx="8160327" cy="5600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87350" indent="-457200">
              <a:spcBef>
                <a:spcPts val="400"/>
              </a:spcBef>
              <a:buClr>
                <a:srgbClr val="000000"/>
              </a:buClr>
              <a:buSzPct val="100000"/>
            </a:pP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Nhận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dạng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ảnh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từ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>
                <a:latin typeface="+mj-lt"/>
                <a:cs typeface="Arial" panose="020B0604020202020204" pitchFamily="34" charset="0"/>
              </a:rPr>
              <a:t>W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ebcam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với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SVM:</a:t>
            </a:r>
          </a:p>
          <a:p>
            <a:pPr marL="387350" indent="-457200">
              <a:spcBef>
                <a:spcPts val="400"/>
              </a:spcBef>
              <a:buClr>
                <a:srgbClr val="000000"/>
              </a:buClr>
              <a:buSzPct val="100000"/>
            </a:pPr>
            <a:endParaRPr lang="en-US" sz="2800" b="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85" name="Shape 385"/>
          <p:cNvSpPr txBox="1"/>
          <p:nvPr/>
        </p:nvSpPr>
        <p:spPr>
          <a:xfrm>
            <a:off x="3276600" y="6537325"/>
            <a:ext cx="2133600" cy="320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36</a:t>
            </a:fld>
            <a:endParaRPr lang="en-US"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7009" y="-1830"/>
            <a:ext cx="18369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>
                <a:latin typeface="+mj-lt"/>
              </a:rPr>
              <a:t>Kết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luận</a:t>
            </a:r>
            <a:endParaRPr lang="en-US" dirty="0" smtClean="0">
              <a:latin typeface="+mj-lt"/>
            </a:endParaRPr>
          </a:p>
          <a:p>
            <a:pPr lvl="3" algn="r"/>
            <a:r>
              <a:rPr lang="en-US" b="1" dirty="0">
                <a:latin typeface="+mj-lt"/>
              </a:rPr>
              <a:t> </a:t>
            </a:r>
            <a:r>
              <a:rPr lang="en-US" b="1" dirty="0" smtClean="0">
                <a:latin typeface="+mj-lt"/>
              </a:rPr>
              <a:t>   </a:t>
            </a:r>
            <a:r>
              <a:rPr lang="en-US" sz="1200" b="1" dirty="0" err="1" smtClean="0">
                <a:latin typeface="+mj-lt"/>
              </a:rPr>
              <a:t>Kết</a:t>
            </a:r>
            <a:r>
              <a:rPr lang="en-US" sz="1200" b="1" dirty="0" smtClean="0">
                <a:latin typeface="+mj-lt"/>
              </a:rPr>
              <a:t> </a:t>
            </a:r>
            <a:r>
              <a:rPr lang="en-US" sz="1200" b="1" dirty="0" err="1" smtClean="0">
                <a:latin typeface="+mj-lt"/>
              </a:rPr>
              <a:t>quả</a:t>
            </a:r>
            <a:endParaRPr lang="en-US" sz="1200" b="1" dirty="0" smtClean="0">
              <a:latin typeface="+mj-lt"/>
            </a:endParaRPr>
          </a:p>
          <a:p>
            <a:pPr lvl="3" algn="r"/>
            <a:r>
              <a:rPr lang="en-US" sz="1200" dirty="0" err="1" smtClean="0">
                <a:latin typeface="+mj-lt"/>
              </a:rPr>
              <a:t>Thách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thức</a:t>
            </a:r>
            <a:endParaRPr lang="en-US" sz="1200" dirty="0" smtClean="0">
              <a:latin typeface="+mj-lt"/>
            </a:endParaRPr>
          </a:p>
          <a:p>
            <a:pPr lvl="3" algn="r"/>
            <a:r>
              <a:rPr lang="en-US" sz="1200" dirty="0" smtClean="0">
                <a:latin typeface="+mj-lt"/>
              </a:rPr>
              <a:t>   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Đánh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giá</a:t>
            </a:r>
            <a:endParaRPr lang="en-US" sz="1200" dirty="0" smtClean="0">
              <a:solidFill>
                <a:schemeClr val="tx1"/>
              </a:solidFill>
              <a:latin typeface="+mj-lt"/>
            </a:endParaRPr>
          </a:p>
          <a:p>
            <a:pPr lvl="3" algn="r"/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Hướng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phát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triển</a:t>
            </a:r>
            <a:endParaRPr lang="en-US" sz="12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68" y="1370834"/>
            <a:ext cx="7268589" cy="54871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xfrm>
            <a:off x="0" y="-12700"/>
            <a:ext cx="9144000" cy="876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476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dirty="0" err="1" smtClean="0">
                <a:ea typeface="Arial"/>
                <a:cs typeface="Arial"/>
                <a:sym typeface="Arial"/>
              </a:rPr>
              <a:t>Kết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Quả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(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Cont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)</a:t>
            </a:r>
            <a:endParaRPr lang="en-US" sz="3200" b="1" i="0" u="none" strike="noStrike" cap="none" dirty="0">
              <a:ea typeface="Arial"/>
              <a:cs typeface="Arial"/>
              <a:sym typeface="Arial"/>
            </a:endParaRPr>
          </a:p>
        </p:txBody>
      </p:sp>
      <p:sp>
        <p:nvSpPr>
          <p:cNvPr id="384" name="Shape 384"/>
          <p:cNvSpPr txBox="1">
            <a:spLocks noGrp="1"/>
          </p:cNvSpPr>
          <p:nvPr>
            <p:ph idx="1"/>
          </p:nvPr>
        </p:nvSpPr>
        <p:spPr>
          <a:xfrm>
            <a:off x="457200" y="900112"/>
            <a:ext cx="8160327" cy="5600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87350" indent="-457200">
              <a:spcBef>
                <a:spcPts val="400"/>
              </a:spcBef>
              <a:buClr>
                <a:srgbClr val="000000"/>
              </a:buClr>
              <a:buSzPct val="100000"/>
            </a:pP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Nhận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dạng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ảnh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tĩnh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với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CNN:</a:t>
            </a:r>
          </a:p>
          <a:p>
            <a:pPr marL="387350" indent="-457200">
              <a:spcBef>
                <a:spcPts val="400"/>
              </a:spcBef>
              <a:buClr>
                <a:srgbClr val="000000"/>
              </a:buClr>
              <a:buSzPct val="100000"/>
            </a:pPr>
            <a:endParaRPr lang="en-US" sz="2800" b="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85" name="Shape 385"/>
          <p:cNvSpPr txBox="1"/>
          <p:nvPr/>
        </p:nvSpPr>
        <p:spPr>
          <a:xfrm>
            <a:off x="3276600" y="6537325"/>
            <a:ext cx="2133600" cy="320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37</a:t>
            </a:fld>
            <a:endParaRPr lang="en-US"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7009" y="-1830"/>
            <a:ext cx="18369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>
                <a:latin typeface="+mj-lt"/>
              </a:rPr>
              <a:t>Kết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luận</a:t>
            </a:r>
            <a:endParaRPr lang="en-US" dirty="0" smtClean="0">
              <a:latin typeface="+mj-lt"/>
            </a:endParaRPr>
          </a:p>
          <a:p>
            <a:pPr lvl="3" algn="r"/>
            <a:r>
              <a:rPr lang="en-US" b="1" dirty="0">
                <a:latin typeface="+mj-lt"/>
              </a:rPr>
              <a:t> </a:t>
            </a:r>
            <a:r>
              <a:rPr lang="en-US" b="1" dirty="0" smtClean="0">
                <a:latin typeface="+mj-lt"/>
              </a:rPr>
              <a:t>   </a:t>
            </a:r>
            <a:r>
              <a:rPr lang="en-US" sz="1200" b="1" dirty="0" err="1" smtClean="0">
                <a:latin typeface="+mj-lt"/>
              </a:rPr>
              <a:t>Kết</a:t>
            </a:r>
            <a:r>
              <a:rPr lang="en-US" sz="1200" b="1" dirty="0" smtClean="0">
                <a:latin typeface="+mj-lt"/>
              </a:rPr>
              <a:t> </a:t>
            </a:r>
            <a:r>
              <a:rPr lang="en-US" sz="1200" b="1" dirty="0" err="1" smtClean="0">
                <a:latin typeface="+mj-lt"/>
              </a:rPr>
              <a:t>quả</a:t>
            </a:r>
            <a:endParaRPr lang="en-US" sz="1200" b="1" dirty="0" smtClean="0">
              <a:latin typeface="+mj-lt"/>
            </a:endParaRPr>
          </a:p>
          <a:p>
            <a:pPr lvl="3" algn="r"/>
            <a:r>
              <a:rPr lang="en-US" sz="1200" dirty="0" err="1" smtClean="0">
                <a:latin typeface="+mj-lt"/>
              </a:rPr>
              <a:t>Thách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thức</a:t>
            </a:r>
            <a:r>
              <a:rPr lang="en-US" sz="1200" dirty="0" smtClean="0">
                <a:latin typeface="+mj-lt"/>
              </a:rPr>
              <a:t>    </a:t>
            </a:r>
          </a:p>
          <a:p>
            <a:pPr lvl="3" algn="r"/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Đánh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giá</a:t>
            </a:r>
            <a:endParaRPr lang="en-US" sz="1200" dirty="0" smtClean="0">
              <a:solidFill>
                <a:schemeClr val="tx1"/>
              </a:solidFill>
              <a:latin typeface="+mj-lt"/>
            </a:endParaRPr>
          </a:p>
          <a:p>
            <a:pPr lvl="3" algn="r"/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Hướng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phát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triển</a:t>
            </a:r>
            <a:endParaRPr lang="en-US" sz="12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075" y="2166761"/>
            <a:ext cx="5191850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9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xfrm>
            <a:off x="0" y="-12700"/>
            <a:ext cx="9144000" cy="876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476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dirty="0" err="1" smtClean="0">
                <a:ea typeface="Arial"/>
                <a:cs typeface="Arial"/>
                <a:sym typeface="Arial"/>
              </a:rPr>
              <a:t>Kết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Quả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(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Cont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)</a:t>
            </a:r>
            <a:endParaRPr lang="en-US" sz="3200" b="1" i="0" u="none" strike="noStrike" cap="none" dirty="0">
              <a:ea typeface="Arial"/>
              <a:cs typeface="Arial"/>
              <a:sym typeface="Arial"/>
            </a:endParaRPr>
          </a:p>
        </p:txBody>
      </p:sp>
      <p:sp>
        <p:nvSpPr>
          <p:cNvPr id="384" name="Shape 384"/>
          <p:cNvSpPr txBox="1">
            <a:spLocks noGrp="1"/>
          </p:cNvSpPr>
          <p:nvPr>
            <p:ph idx="1"/>
          </p:nvPr>
        </p:nvSpPr>
        <p:spPr>
          <a:xfrm>
            <a:off x="457200" y="900112"/>
            <a:ext cx="8160327" cy="5600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87350" indent="-457200">
              <a:spcBef>
                <a:spcPts val="400"/>
              </a:spcBef>
              <a:buClr>
                <a:srgbClr val="000000"/>
              </a:buClr>
              <a:buSzPct val="100000"/>
            </a:pP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Nhận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dạng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ảnh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từ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Webcam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với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CNN:</a:t>
            </a:r>
          </a:p>
          <a:p>
            <a:pPr marL="387350" indent="-457200">
              <a:spcBef>
                <a:spcPts val="400"/>
              </a:spcBef>
              <a:buClr>
                <a:srgbClr val="000000"/>
              </a:buClr>
              <a:buSzPct val="100000"/>
            </a:pPr>
            <a:endParaRPr lang="en-US" sz="2800" b="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85" name="Shape 385"/>
          <p:cNvSpPr txBox="1"/>
          <p:nvPr/>
        </p:nvSpPr>
        <p:spPr>
          <a:xfrm>
            <a:off x="3276600" y="6537325"/>
            <a:ext cx="2133600" cy="320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38</a:t>
            </a:fld>
            <a:endParaRPr lang="en-US"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7009" y="-1830"/>
            <a:ext cx="18369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>
                <a:latin typeface="+mj-lt"/>
              </a:rPr>
              <a:t>Kết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luận</a:t>
            </a:r>
            <a:endParaRPr lang="en-US" dirty="0" smtClean="0">
              <a:latin typeface="+mj-lt"/>
            </a:endParaRPr>
          </a:p>
          <a:p>
            <a:pPr lvl="3" algn="r"/>
            <a:r>
              <a:rPr lang="en-US" b="1" dirty="0">
                <a:latin typeface="+mj-lt"/>
              </a:rPr>
              <a:t> </a:t>
            </a:r>
            <a:r>
              <a:rPr lang="en-US" b="1" dirty="0" smtClean="0">
                <a:latin typeface="+mj-lt"/>
              </a:rPr>
              <a:t>   </a:t>
            </a:r>
            <a:r>
              <a:rPr lang="en-US" sz="1200" b="1" dirty="0" err="1" smtClean="0">
                <a:latin typeface="+mj-lt"/>
              </a:rPr>
              <a:t>Kết</a:t>
            </a:r>
            <a:r>
              <a:rPr lang="en-US" sz="1200" b="1" dirty="0" smtClean="0">
                <a:latin typeface="+mj-lt"/>
              </a:rPr>
              <a:t> </a:t>
            </a:r>
            <a:r>
              <a:rPr lang="en-US" sz="1200" b="1" dirty="0" err="1" smtClean="0">
                <a:latin typeface="+mj-lt"/>
              </a:rPr>
              <a:t>quả</a:t>
            </a:r>
            <a:endParaRPr lang="en-US" sz="1200" b="1" dirty="0" smtClean="0">
              <a:latin typeface="+mj-lt"/>
            </a:endParaRPr>
          </a:p>
          <a:p>
            <a:pPr lvl="3" algn="r"/>
            <a:r>
              <a:rPr lang="en-US" sz="1200" dirty="0" err="1" smtClean="0">
                <a:latin typeface="+mj-lt"/>
              </a:rPr>
              <a:t>Thách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thức</a:t>
            </a:r>
            <a:r>
              <a:rPr lang="en-US" sz="1200" dirty="0" smtClean="0">
                <a:latin typeface="+mj-lt"/>
              </a:rPr>
              <a:t>    </a:t>
            </a:r>
          </a:p>
          <a:p>
            <a:pPr lvl="3" algn="r"/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Đánh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giá</a:t>
            </a:r>
            <a:endParaRPr lang="en-US" sz="1200" dirty="0" smtClean="0">
              <a:solidFill>
                <a:schemeClr val="tx1"/>
              </a:solidFill>
              <a:latin typeface="+mj-lt"/>
            </a:endParaRPr>
          </a:p>
          <a:p>
            <a:pPr lvl="3" algn="r"/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Hướng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phát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triển</a:t>
            </a:r>
            <a:endParaRPr lang="en-US" sz="12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68" y="1857117"/>
            <a:ext cx="7259063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7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xfrm>
            <a:off x="0" y="-12700"/>
            <a:ext cx="9144000" cy="876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476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dirty="0" err="1" smtClean="0">
                <a:ea typeface="Arial"/>
                <a:cs typeface="Arial"/>
                <a:sym typeface="Arial"/>
              </a:rPr>
              <a:t>Kết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Quả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(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Cont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)</a:t>
            </a:r>
            <a:endParaRPr lang="en-US" sz="3200" b="1" i="0" u="none" strike="noStrike" cap="none" dirty="0">
              <a:ea typeface="Arial"/>
              <a:cs typeface="Arial"/>
              <a:sym typeface="Arial"/>
            </a:endParaRPr>
          </a:p>
        </p:txBody>
      </p:sp>
      <p:sp>
        <p:nvSpPr>
          <p:cNvPr id="384" name="Shape 384"/>
          <p:cNvSpPr txBox="1">
            <a:spLocks noGrp="1"/>
          </p:cNvSpPr>
          <p:nvPr>
            <p:ph idx="1"/>
          </p:nvPr>
        </p:nvSpPr>
        <p:spPr>
          <a:xfrm>
            <a:off x="457200" y="900112"/>
            <a:ext cx="8160327" cy="5600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87350" indent="-457200">
              <a:spcBef>
                <a:spcPts val="400"/>
              </a:spcBef>
              <a:buClr>
                <a:srgbClr val="000000"/>
              </a:buClr>
              <a:buSzPct val="100000"/>
            </a:pP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Huấn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luyện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CNN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với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Cohn-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Kanade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và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JAFFE</a:t>
            </a:r>
          </a:p>
          <a:p>
            <a:pPr marL="387350" indent="-457200">
              <a:spcBef>
                <a:spcPts val="400"/>
              </a:spcBef>
              <a:buClr>
                <a:srgbClr val="000000"/>
              </a:buClr>
              <a:buSzPct val="100000"/>
            </a:pPr>
            <a:endParaRPr lang="en-US" sz="2800" b="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85" name="Shape 385"/>
          <p:cNvSpPr txBox="1"/>
          <p:nvPr/>
        </p:nvSpPr>
        <p:spPr>
          <a:xfrm>
            <a:off x="3276600" y="6537325"/>
            <a:ext cx="2133600" cy="320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39</a:t>
            </a:fld>
            <a:endParaRPr lang="en-US"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7009" y="-1830"/>
            <a:ext cx="18369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>
                <a:latin typeface="+mj-lt"/>
              </a:rPr>
              <a:t>Kết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luận</a:t>
            </a:r>
            <a:endParaRPr lang="en-US" dirty="0" smtClean="0">
              <a:latin typeface="+mj-lt"/>
            </a:endParaRPr>
          </a:p>
          <a:p>
            <a:pPr lvl="3" algn="r"/>
            <a:r>
              <a:rPr lang="en-US" b="1" dirty="0">
                <a:latin typeface="+mj-lt"/>
              </a:rPr>
              <a:t> </a:t>
            </a:r>
            <a:r>
              <a:rPr lang="en-US" b="1" dirty="0" smtClean="0">
                <a:latin typeface="+mj-lt"/>
              </a:rPr>
              <a:t>   </a:t>
            </a:r>
            <a:r>
              <a:rPr lang="en-US" sz="1200" b="1" dirty="0" err="1" smtClean="0">
                <a:latin typeface="+mj-lt"/>
              </a:rPr>
              <a:t>Kết</a:t>
            </a:r>
            <a:r>
              <a:rPr lang="en-US" sz="1200" b="1" dirty="0" smtClean="0">
                <a:latin typeface="+mj-lt"/>
              </a:rPr>
              <a:t> </a:t>
            </a:r>
            <a:r>
              <a:rPr lang="en-US" sz="1200" b="1" dirty="0" err="1" smtClean="0">
                <a:latin typeface="+mj-lt"/>
              </a:rPr>
              <a:t>quả</a:t>
            </a:r>
            <a:endParaRPr lang="en-US" sz="1200" b="1" dirty="0" smtClean="0">
              <a:latin typeface="+mj-lt"/>
            </a:endParaRPr>
          </a:p>
          <a:p>
            <a:pPr lvl="3" algn="r"/>
            <a:r>
              <a:rPr lang="en-US" sz="1200" dirty="0" err="1" smtClean="0">
                <a:latin typeface="+mj-lt"/>
              </a:rPr>
              <a:t>Thách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thức</a:t>
            </a:r>
            <a:r>
              <a:rPr lang="en-US" sz="1200" dirty="0" smtClean="0">
                <a:latin typeface="+mj-lt"/>
              </a:rPr>
              <a:t>    </a:t>
            </a:r>
          </a:p>
          <a:p>
            <a:pPr lvl="3" algn="r"/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Đánh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giá</a:t>
            </a:r>
            <a:endParaRPr lang="en-US" sz="1200" dirty="0" smtClean="0">
              <a:solidFill>
                <a:schemeClr val="tx1"/>
              </a:solidFill>
              <a:latin typeface="+mj-lt"/>
            </a:endParaRPr>
          </a:p>
          <a:p>
            <a:pPr lvl="3" algn="r"/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Hướng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phát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triển</a:t>
            </a:r>
            <a:endParaRPr lang="en-US" sz="12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259" y="2238170"/>
            <a:ext cx="5601482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5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457200" y="-1"/>
            <a:ext cx="8229600" cy="83820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476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i="0" u="none" strike="noStrike" cap="none" dirty="0" err="1" smtClean="0">
                <a:ea typeface="Arial"/>
                <a:cs typeface="Arial"/>
                <a:sym typeface="Arial"/>
              </a:rPr>
              <a:t>Giới</a:t>
            </a:r>
            <a:r>
              <a:rPr lang="en-US" sz="3200" b="1" i="0" u="none" strike="noStrike" cap="none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i="0" u="none" strike="noStrike" cap="none" dirty="0" err="1" smtClean="0">
                <a:ea typeface="Arial"/>
                <a:cs typeface="Arial"/>
                <a:sym typeface="Arial"/>
              </a:rPr>
              <a:t>Thiệu</a:t>
            </a:r>
            <a:r>
              <a:rPr lang="en-US" sz="3200" b="1" i="0" u="none" strike="noStrike" cap="none" dirty="0" smtClean="0">
                <a:ea typeface="Arial"/>
                <a:cs typeface="Arial"/>
                <a:sym typeface="Arial"/>
              </a:rPr>
              <a:t> Chung</a:t>
            </a:r>
            <a:endParaRPr lang="en-US" sz="3200" b="1" i="0" u="none" strike="noStrike" cap="none" dirty="0">
              <a:ea typeface="Arial"/>
              <a:cs typeface="Arial"/>
              <a:sym typeface="Arial"/>
            </a:endParaRPr>
          </a:p>
        </p:txBody>
      </p:sp>
      <p:sp>
        <p:nvSpPr>
          <p:cNvPr id="190" name="Shape 190"/>
          <p:cNvSpPr txBox="1"/>
          <p:nvPr/>
        </p:nvSpPr>
        <p:spPr>
          <a:xfrm>
            <a:off x="3276600" y="6537325"/>
            <a:ext cx="2133600" cy="320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en-US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07009" y="-1830"/>
            <a:ext cx="183699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>
                <a:latin typeface="+mj-lt"/>
              </a:rPr>
              <a:t>Tổng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quan</a:t>
            </a:r>
            <a:endParaRPr lang="en-US" dirty="0" smtClean="0">
              <a:latin typeface="+mj-lt"/>
            </a:endParaRPr>
          </a:p>
          <a:p>
            <a:pPr algn="r"/>
            <a:r>
              <a:rPr lang="en-US" sz="1200" b="1" dirty="0" err="1" smtClean="0">
                <a:latin typeface="+mj-lt"/>
              </a:rPr>
              <a:t>Giới</a:t>
            </a:r>
            <a:r>
              <a:rPr lang="en-US" sz="1200" b="1" dirty="0" smtClean="0">
                <a:latin typeface="+mj-lt"/>
              </a:rPr>
              <a:t> </a:t>
            </a:r>
            <a:r>
              <a:rPr lang="en-US" sz="1200" b="1" dirty="0" err="1" smtClean="0">
                <a:latin typeface="+mj-lt"/>
              </a:rPr>
              <a:t>thiệu</a:t>
            </a:r>
            <a:r>
              <a:rPr lang="en-US" sz="1200" b="1" dirty="0" smtClean="0">
                <a:latin typeface="+mj-lt"/>
              </a:rPr>
              <a:t> </a:t>
            </a:r>
            <a:r>
              <a:rPr lang="en-US" sz="1200" b="1" dirty="0" err="1" smtClean="0">
                <a:latin typeface="+mj-lt"/>
              </a:rPr>
              <a:t>chung</a:t>
            </a:r>
            <a:endParaRPr lang="en-US" sz="1200" b="1" dirty="0" smtClean="0">
              <a:latin typeface="+mj-lt"/>
            </a:endParaRPr>
          </a:p>
          <a:p>
            <a:pPr algn="r"/>
            <a:r>
              <a:rPr lang="en-US" sz="1200" dirty="0" err="1" smtClean="0">
                <a:latin typeface="+mj-lt"/>
              </a:rPr>
              <a:t>Đặt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vấn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đề</a:t>
            </a:r>
            <a:endParaRPr lang="en-US" sz="1200" dirty="0" smtClean="0">
              <a:latin typeface="+mj-lt"/>
            </a:endParaRPr>
          </a:p>
          <a:p>
            <a:pPr algn="r"/>
            <a:r>
              <a:rPr lang="en-US" sz="1200" dirty="0" err="1" smtClean="0">
                <a:latin typeface="+mj-lt"/>
              </a:rPr>
              <a:t>Phạm</a:t>
            </a:r>
            <a:r>
              <a:rPr lang="en-US" sz="1200" dirty="0" smtClean="0">
                <a:latin typeface="+mj-lt"/>
              </a:rPr>
              <a:t> vi </a:t>
            </a:r>
            <a:r>
              <a:rPr lang="en-US" sz="1200" dirty="0" err="1" smtClean="0">
                <a:latin typeface="+mj-lt"/>
              </a:rPr>
              <a:t>đề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tài</a:t>
            </a:r>
            <a:endParaRPr lang="en-US" sz="1200" dirty="0" smtClean="0">
              <a:latin typeface="+mj-lt"/>
            </a:endParaRPr>
          </a:p>
          <a:p>
            <a:pPr algn="r"/>
            <a:r>
              <a:rPr lang="en-US" sz="1200" dirty="0" err="1">
                <a:latin typeface="+mj-lt"/>
              </a:rPr>
              <a:t>Mục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tiêu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đề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tài</a:t>
            </a:r>
            <a:endParaRPr lang="en-US" sz="1200" dirty="0">
              <a:latin typeface="+mj-lt"/>
            </a:endParaRPr>
          </a:p>
        </p:txBody>
      </p:sp>
      <p:sp>
        <p:nvSpPr>
          <p:cNvPr id="6" name="Shape 197"/>
          <p:cNvSpPr txBox="1">
            <a:spLocks noGrp="1"/>
          </p:cNvSpPr>
          <p:nvPr>
            <p:ph idx="1"/>
          </p:nvPr>
        </p:nvSpPr>
        <p:spPr>
          <a:xfrm>
            <a:off x="500062" y="1052512"/>
            <a:ext cx="8229600" cy="511333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457200">
              <a:spcBef>
                <a:spcPts val="500"/>
              </a:spcBef>
              <a:buSzPct val="100000"/>
            </a:pPr>
            <a:r>
              <a:rPr lang="vi-VN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Cảm </a:t>
            </a:r>
            <a:r>
              <a:rPr lang="vi-VN" sz="2800" dirty="0">
                <a:latin typeface="Calibri" panose="020F0502020204030204" pitchFamily="34" charset="0"/>
                <a:cs typeface="Calibri" panose="020F0502020204030204" pitchFamily="34" charset="0"/>
              </a:rPr>
              <a:t>xúc có vai trò quan trọng trong giao tiếp</a:t>
            </a:r>
          </a:p>
          <a:p>
            <a:pPr marL="457200">
              <a:spcBef>
                <a:spcPts val="500"/>
              </a:spcBef>
              <a:buSzPct val="100000"/>
            </a:pPr>
            <a:r>
              <a:rPr lang="vi-VN" sz="2800" dirty="0">
                <a:latin typeface="Calibri" panose="020F0502020204030204" pitchFamily="34" charset="0"/>
                <a:cs typeface="Calibri" panose="020F0502020204030204" pitchFamily="34" charset="0"/>
              </a:rPr>
              <a:t>Cảm xúc thể hiện rõ nhất qua gương </a:t>
            </a:r>
            <a:r>
              <a:rPr lang="vi-VN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mặt</a:t>
            </a:r>
            <a:endParaRPr lang="en-US" sz="2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>
              <a:spcBef>
                <a:spcPts val="500"/>
              </a:spcBef>
              <a:buSzPct val="100000"/>
            </a:pPr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55%</a:t>
            </a:r>
            <a:endParaRPr lang="vi-V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>
              <a:spcBef>
                <a:spcPts val="500"/>
              </a:spcBef>
              <a:buSzPct val="100000"/>
            </a:pPr>
            <a:r>
              <a:rPr lang="vi-VN" sz="2800" dirty="0">
                <a:latin typeface="Calibri" panose="020F0502020204030204" pitchFamily="34" charset="0"/>
                <a:cs typeface="Calibri" panose="020F0502020204030204" pitchFamily="34" charset="0"/>
              </a:rPr>
              <a:t>Hỗ trợ </a:t>
            </a:r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HCI</a:t>
            </a:r>
            <a:endParaRPr lang="vi-V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>
              <a:spcBef>
                <a:spcPts val="500"/>
              </a:spcBef>
              <a:buSzPct val="100000"/>
            </a:pPr>
            <a:r>
              <a:rPr lang="vi-VN" sz="2800" dirty="0">
                <a:latin typeface="Calibri" panose="020F0502020204030204" pitchFamily="34" charset="0"/>
                <a:cs typeface="Calibri" panose="020F0502020204030204" pitchFamily="34" charset="0"/>
              </a:rPr>
              <a:t>Có nhiều ứng dụng hữu </a:t>
            </a:r>
            <a:r>
              <a:rPr lang="vi-VN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ích</a:t>
            </a:r>
            <a:endParaRPr lang="vi-V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45701"/>
            <a:ext cx="3657600" cy="1828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4708525"/>
            <a:ext cx="3251200" cy="1828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578" y="3262351"/>
            <a:ext cx="3252200" cy="1828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xfrm>
            <a:off x="0" y="-12700"/>
            <a:ext cx="9144000" cy="876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476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dirty="0" err="1" smtClean="0">
                <a:ea typeface="Arial"/>
                <a:cs typeface="Arial"/>
                <a:sym typeface="Arial"/>
              </a:rPr>
              <a:t>Kết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Quả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(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Cont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)</a:t>
            </a:r>
            <a:endParaRPr lang="en-US" sz="3200" b="1" i="0" u="none" strike="noStrike" cap="none" dirty="0">
              <a:ea typeface="Arial"/>
              <a:cs typeface="Arial"/>
              <a:sym typeface="Arial"/>
            </a:endParaRPr>
          </a:p>
        </p:txBody>
      </p:sp>
      <p:sp>
        <p:nvSpPr>
          <p:cNvPr id="384" name="Shape 384"/>
          <p:cNvSpPr txBox="1">
            <a:spLocks noGrp="1"/>
          </p:cNvSpPr>
          <p:nvPr>
            <p:ph idx="1"/>
          </p:nvPr>
        </p:nvSpPr>
        <p:spPr>
          <a:xfrm>
            <a:off x="457200" y="900112"/>
            <a:ext cx="8160327" cy="5600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87350" indent="-457200">
              <a:spcBef>
                <a:spcPts val="400"/>
              </a:spcBef>
              <a:buClr>
                <a:srgbClr val="000000"/>
              </a:buClr>
              <a:buSzPct val="100000"/>
            </a:pP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Huấn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luyện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SVM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với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Cohn-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Kanade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và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JAFFE</a:t>
            </a:r>
          </a:p>
          <a:p>
            <a:pPr marL="387350" indent="-457200">
              <a:spcBef>
                <a:spcPts val="400"/>
              </a:spcBef>
              <a:buClr>
                <a:srgbClr val="000000"/>
              </a:buClr>
              <a:buSzPct val="100000"/>
            </a:pPr>
            <a:endParaRPr lang="en-US" sz="2800" b="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85" name="Shape 385"/>
          <p:cNvSpPr txBox="1"/>
          <p:nvPr/>
        </p:nvSpPr>
        <p:spPr>
          <a:xfrm>
            <a:off x="3276600" y="6537325"/>
            <a:ext cx="2133600" cy="320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40</a:t>
            </a:fld>
            <a:endParaRPr lang="en-US"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7009" y="-1830"/>
            <a:ext cx="18369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>
                <a:latin typeface="+mj-lt"/>
              </a:rPr>
              <a:t>Kết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luận</a:t>
            </a:r>
            <a:endParaRPr lang="en-US" dirty="0" smtClean="0">
              <a:latin typeface="+mj-lt"/>
            </a:endParaRPr>
          </a:p>
          <a:p>
            <a:pPr lvl="3" algn="r"/>
            <a:r>
              <a:rPr lang="en-US" b="1" dirty="0">
                <a:latin typeface="+mj-lt"/>
              </a:rPr>
              <a:t> </a:t>
            </a:r>
            <a:r>
              <a:rPr lang="en-US" b="1" dirty="0" smtClean="0">
                <a:latin typeface="+mj-lt"/>
              </a:rPr>
              <a:t>   </a:t>
            </a:r>
            <a:r>
              <a:rPr lang="en-US" sz="1200" b="1" dirty="0" err="1" smtClean="0">
                <a:latin typeface="+mj-lt"/>
              </a:rPr>
              <a:t>Kết</a:t>
            </a:r>
            <a:r>
              <a:rPr lang="en-US" sz="1200" b="1" dirty="0" smtClean="0">
                <a:latin typeface="+mj-lt"/>
              </a:rPr>
              <a:t> </a:t>
            </a:r>
            <a:r>
              <a:rPr lang="en-US" sz="1200" b="1" dirty="0" err="1" smtClean="0">
                <a:latin typeface="+mj-lt"/>
              </a:rPr>
              <a:t>quả</a:t>
            </a:r>
            <a:endParaRPr lang="en-US" sz="1200" b="1" dirty="0" smtClean="0">
              <a:latin typeface="+mj-lt"/>
            </a:endParaRPr>
          </a:p>
          <a:p>
            <a:pPr lvl="3" algn="r"/>
            <a:r>
              <a:rPr lang="en-US" sz="1200" dirty="0" err="1" smtClean="0">
                <a:latin typeface="+mj-lt"/>
              </a:rPr>
              <a:t>Thách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thức</a:t>
            </a:r>
            <a:r>
              <a:rPr lang="en-US" sz="1200" dirty="0" smtClean="0">
                <a:latin typeface="+mj-lt"/>
              </a:rPr>
              <a:t>    </a:t>
            </a:r>
          </a:p>
          <a:p>
            <a:pPr lvl="3" algn="r"/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Đánh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giá</a:t>
            </a:r>
            <a:endParaRPr lang="en-US" sz="1200" dirty="0" smtClean="0">
              <a:solidFill>
                <a:schemeClr val="tx1"/>
              </a:solidFill>
              <a:latin typeface="+mj-lt"/>
            </a:endParaRPr>
          </a:p>
          <a:p>
            <a:pPr lvl="3" algn="r"/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Hướng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phát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triển</a:t>
            </a:r>
            <a:endParaRPr lang="en-US" sz="12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837" y="2152433"/>
            <a:ext cx="6630325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3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xfrm>
            <a:off x="0" y="-12700"/>
            <a:ext cx="9144000" cy="876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476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dirty="0" err="1" smtClean="0">
                <a:ea typeface="Arial"/>
                <a:cs typeface="Arial"/>
                <a:sym typeface="Arial"/>
              </a:rPr>
              <a:t>Kết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Quả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(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Cont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)</a:t>
            </a:r>
            <a:endParaRPr lang="en-US" sz="3200" b="1" i="0" u="none" strike="noStrike" cap="none" dirty="0">
              <a:ea typeface="Arial"/>
              <a:cs typeface="Arial"/>
              <a:sym typeface="Arial"/>
            </a:endParaRPr>
          </a:p>
        </p:txBody>
      </p:sp>
      <p:sp>
        <p:nvSpPr>
          <p:cNvPr id="384" name="Shape 384"/>
          <p:cNvSpPr txBox="1">
            <a:spLocks noGrp="1"/>
          </p:cNvSpPr>
          <p:nvPr>
            <p:ph idx="1"/>
          </p:nvPr>
        </p:nvSpPr>
        <p:spPr>
          <a:xfrm>
            <a:off x="457200" y="900112"/>
            <a:ext cx="8160327" cy="5600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87350" indent="-457200">
              <a:spcBef>
                <a:spcPts val="400"/>
              </a:spcBef>
              <a:buClr>
                <a:srgbClr val="000000"/>
              </a:buClr>
              <a:buSzPct val="100000"/>
            </a:pPr>
            <a:r>
              <a:rPr lang="en-US" sz="2800" dirty="0" smtClean="0">
                <a:latin typeface="+mj-lt"/>
                <a:cs typeface="Arial" panose="020B0604020202020204" pitchFamily="34" charset="0"/>
              </a:rPr>
              <a:t>So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sánh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độ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chính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xác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giữa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các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tập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huấn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luyện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:</a:t>
            </a:r>
          </a:p>
          <a:p>
            <a:pPr marL="387350" indent="-457200">
              <a:spcBef>
                <a:spcPts val="400"/>
              </a:spcBef>
              <a:buClr>
                <a:srgbClr val="000000"/>
              </a:buClr>
              <a:buSzPct val="100000"/>
            </a:pPr>
            <a:endParaRPr lang="en-US" sz="2800" b="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85" name="Shape 385"/>
          <p:cNvSpPr txBox="1"/>
          <p:nvPr/>
        </p:nvSpPr>
        <p:spPr>
          <a:xfrm>
            <a:off x="3276600" y="6537325"/>
            <a:ext cx="2133600" cy="320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41</a:t>
            </a:fld>
            <a:endParaRPr lang="en-US"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7009" y="-1830"/>
            <a:ext cx="18369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>
                <a:latin typeface="+mj-lt"/>
              </a:rPr>
              <a:t>Kết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luận</a:t>
            </a:r>
            <a:endParaRPr lang="en-US" dirty="0" smtClean="0">
              <a:latin typeface="+mj-lt"/>
            </a:endParaRPr>
          </a:p>
          <a:p>
            <a:pPr lvl="3" algn="r"/>
            <a:r>
              <a:rPr lang="en-US" b="1" dirty="0">
                <a:latin typeface="+mj-lt"/>
              </a:rPr>
              <a:t> </a:t>
            </a:r>
            <a:r>
              <a:rPr lang="en-US" b="1" dirty="0" smtClean="0">
                <a:latin typeface="+mj-lt"/>
              </a:rPr>
              <a:t>   </a:t>
            </a:r>
            <a:r>
              <a:rPr lang="en-US" sz="1200" b="1" dirty="0" err="1" smtClean="0">
                <a:latin typeface="+mj-lt"/>
              </a:rPr>
              <a:t>Kết</a:t>
            </a:r>
            <a:r>
              <a:rPr lang="en-US" sz="1200" b="1" dirty="0" smtClean="0">
                <a:latin typeface="+mj-lt"/>
              </a:rPr>
              <a:t> </a:t>
            </a:r>
            <a:r>
              <a:rPr lang="en-US" sz="1200" b="1" dirty="0" err="1" smtClean="0">
                <a:latin typeface="+mj-lt"/>
              </a:rPr>
              <a:t>quả</a:t>
            </a:r>
            <a:endParaRPr lang="en-US" sz="1200" b="1" dirty="0" smtClean="0">
              <a:latin typeface="+mj-lt"/>
            </a:endParaRPr>
          </a:p>
          <a:p>
            <a:pPr lvl="3" algn="r"/>
            <a:r>
              <a:rPr lang="en-US" sz="1200" dirty="0" err="1" smtClean="0">
                <a:latin typeface="+mj-lt"/>
              </a:rPr>
              <a:t>Thách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thức</a:t>
            </a:r>
            <a:r>
              <a:rPr lang="en-US" sz="1200" dirty="0" smtClean="0">
                <a:latin typeface="+mj-lt"/>
              </a:rPr>
              <a:t>    </a:t>
            </a:r>
          </a:p>
          <a:p>
            <a:pPr lvl="3" algn="r"/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Đánh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giá</a:t>
            </a:r>
            <a:endParaRPr lang="en-US" sz="1200" dirty="0" smtClean="0">
              <a:solidFill>
                <a:schemeClr val="tx1"/>
              </a:solidFill>
              <a:latin typeface="+mj-lt"/>
            </a:endParaRPr>
          </a:p>
          <a:p>
            <a:pPr lvl="3" algn="r"/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Hướng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phát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triển</a:t>
            </a:r>
            <a:endParaRPr lang="en-US" sz="12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277" y="1505897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1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xfrm>
            <a:off x="0" y="-12700"/>
            <a:ext cx="9144000" cy="876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476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dirty="0" err="1" smtClean="0">
                <a:ea typeface="Arial"/>
                <a:cs typeface="Arial"/>
                <a:sym typeface="Arial"/>
              </a:rPr>
              <a:t>Kết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Quả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(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Cont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)</a:t>
            </a:r>
            <a:endParaRPr lang="en-US" sz="3200" b="1" i="0" u="none" strike="noStrike" cap="none" dirty="0">
              <a:ea typeface="Arial"/>
              <a:cs typeface="Arial"/>
              <a:sym typeface="Arial"/>
            </a:endParaRPr>
          </a:p>
        </p:txBody>
      </p:sp>
      <p:sp>
        <p:nvSpPr>
          <p:cNvPr id="384" name="Shape 384"/>
          <p:cNvSpPr txBox="1">
            <a:spLocks noGrp="1"/>
          </p:cNvSpPr>
          <p:nvPr>
            <p:ph idx="1"/>
          </p:nvPr>
        </p:nvSpPr>
        <p:spPr>
          <a:xfrm>
            <a:off x="457200" y="900112"/>
            <a:ext cx="8160327" cy="5600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87350" indent="-457200">
              <a:spcBef>
                <a:spcPts val="400"/>
              </a:spcBef>
              <a:buClr>
                <a:srgbClr val="000000"/>
              </a:buClr>
              <a:buSzPct val="100000"/>
            </a:pPr>
            <a:r>
              <a:rPr lang="en-US" sz="2800" dirty="0" smtClean="0">
                <a:latin typeface="+mj-lt"/>
                <a:cs typeface="Arial" panose="020B0604020202020204" pitchFamily="34" charset="0"/>
              </a:rPr>
              <a:t>So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sánh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độ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chính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xác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giữa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các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tập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huấn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luyện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:</a:t>
            </a:r>
          </a:p>
          <a:p>
            <a:pPr marL="387350" indent="-457200">
              <a:spcBef>
                <a:spcPts val="400"/>
              </a:spcBef>
              <a:buClr>
                <a:srgbClr val="000000"/>
              </a:buClr>
              <a:buSzPct val="100000"/>
            </a:pPr>
            <a:endParaRPr lang="en-US" sz="2800" b="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85" name="Shape 385"/>
          <p:cNvSpPr txBox="1"/>
          <p:nvPr/>
        </p:nvSpPr>
        <p:spPr>
          <a:xfrm>
            <a:off x="3276600" y="6537325"/>
            <a:ext cx="2133600" cy="320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42</a:t>
            </a:fld>
            <a:endParaRPr lang="en-US"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7009" y="-1830"/>
            <a:ext cx="18369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>
                <a:latin typeface="+mj-lt"/>
              </a:rPr>
              <a:t>Kết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luận</a:t>
            </a:r>
            <a:endParaRPr lang="en-US" dirty="0" smtClean="0">
              <a:latin typeface="+mj-lt"/>
            </a:endParaRPr>
          </a:p>
          <a:p>
            <a:pPr lvl="3" algn="r"/>
            <a:r>
              <a:rPr lang="en-US" b="1" dirty="0">
                <a:latin typeface="+mj-lt"/>
              </a:rPr>
              <a:t> </a:t>
            </a:r>
            <a:r>
              <a:rPr lang="en-US" b="1" dirty="0" smtClean="0">
                <a:latin typeface="+mj-lt"/>
              </a:rPr>
              <a:t>   </a:t>
            </a:r>
            <a:r>
              <a:rPr lang="en-US" sz="1200" b="1" dirty="0" err="1" smtClean="0">
                <a:latin typeface="+mj-lt"/>
              </a:rPr>
              <a:t>Kết</a:t>
            </a:r>
            <a:r>
              <a:rPr lang="en-US" sz="1200" b="1" dirty="0" smtClean="0">
                <a:latin typeface="+mj-lt"/>
              </a:rPr>
              <a:t> </a:t>
            </a:r>
            <a:r>
              <a:rPr lang="en-US" sz="1200" b="1" dirty="0" err="1" smtClean="0">
                <a:latin typeface="+mj-lt"/>
              </a:rPr>
              <a:t>quả</a:t>
            </a:r>
            <a:endParaRPr lang="en-US" sz="1200" b="1" dirty="0" smtClean="0">
              <a:latin typeface="+mj-lt"/>
            </a:endParaRPr>
          </a:p>
          <a:p>
            <a:pPr lvl="3" algn="r"/>
            <a:r>
              <a:rPr lang="en-US" sz="1200" dirty="0" err="1" smtClean="0">
                <a:latin typeface="+mj-lt"/>
              </a:rPr>
              <a:t>Thách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thức</a:t>
            </a:r>
            <a:r>
              <a:rPr lang="en-US" sz="1200" dirty="0" smtClean="0">
                <a:latin typeface="+mj-lt"/>
              </a:rPr>
              <a:t>    </a:t>
            </a:r>
          </a:p>
          <a:p>
            <a:pPr lvl="3" algn="r"/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Đánh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giá</a:t>
            </a:r>
            <a:endParaRPr lang="en-US" sz="1200" dirty="0" smtClean="0">
              <a:solidFill>
                <a:schemeClr val="tx1"/>
              </a:solidFill>
              <a:latin typeface="+mj-lt"/>
            </a:endParaRPr>
          </a:p>
          <a:p>
            <a:pPr lvl="3" algn="r"/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Hướng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phát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triển</a:t>
            </a:r>
            <a:endParaRPr lang="en-US" sz="12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277" y="1505897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71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xfrm>
            <a:off x="0" y="-12700"/>
            <a:ext cx="9144000" cy="876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476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dirty="0" err="1" smtClean="0">
                <a:ea typeface="Arial"/>
                <a:cs typeface="Arial"/>
                <a:sym typeface="Arial"/>
              </a:rPr>
              <a:t>Kết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Quả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(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Cont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)</a:t>
            </a:r>
            <a:endParaRPr lang="en-US" sz="3200" b="1" i="0" u="none" strike="noStrike" cap="none" dirty="0">
              <a:ea typeface="Arial"/>
              <a:cs typeface="Arial"/>
              <a:sym typeface="Arial"/>
            </a:endParaRPr>
          </a:p>
        </p:txBody>
      </p:sp>
      <p:sp>
        <p:nvSpPr>
          <p:cNvPr id="384" name="Shape 384"/>
          <p:cNvSpPr txBox="1">
            <a:spLocks noGrp="1"/>
          </p:cNvSpPr>
          <p:nvPr>
            <p:ph idx="1"/>
          </p:nvPr>
        </p:nvSpPr>
        <p:spPr>
          <a:xfrm>
            <a:off x="457200" y="900112"/>
            <a:ext cx="8160327" cy="5600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87350" indent="-457200">
              <a:spcBef>
                <a:spcPts val="400"/>
              </a:spcBef>
              <a:buClr>
                <a:srgbClr val="000000"/>
              </a:buClr>
              <a:buSzPct val="100000"/>
            </a:pPr>
            <a:r>
              <a:rPr lang="en-US" sz="2800" dirty="0" smtClean="0">
                <a:latin typeface="+mj-lt"/>
                <a:cs typeface="Arial" panose="020B0604020202020204" pitchFamily="34" charset="0"/>
              </a:rPr>
              <a:t>So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sánh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độ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chính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xác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giữa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các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tập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huấn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luyện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:</a:t>
            </a:r>
          </a:p>
          <a:p>
            <a:pPr marL="387350" indent="-457200">
              <a:spcBef>
                <a:spcPts val="400"/>
              </a:spcBef>
              <a:buClr>
                <a:srgbClr val="000000"/>
              </a:buClr>
              <a:buSzPct val="100000"/>
            </a:pPr>
            <a:endParaRPr lang="en-US" sz="2800" b="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85" name="Shape 385"/>
          <p:cNvSpPr txBox="1"/>
          <p:nvPr/>
        </p:nvSpPr>
        <p:spPr>
          <a:xfrm>
            <a:off x="3276600" y="6537325"/>
            <a:ext cx="2133600" cy="320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43</a:t>
            </a:fld>
            <a:endParaRPr lang="en-US"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7009" y="-1830"/>
            <a:ext cx="18369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>
                <a:latin typeface="+mj-lt"/>
              </a:rPr>
              <a:t>Kết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luận</a:t>
            </a:r>
            <a:endParaRPr lang="en-US" dirty="0" smtClean="0">
              <a:latin typeface="+mj-lt"/>
            </a:endParaRPr>
          </a:p>
          <a:p>
            <a:pPr lvl="3" algn="r"/>
            <a:r>
              <a:rPr lang="en-US" b="1" dirty="0">
                <a:latin typeface="+mj-lt"/>
              </a:rPr>
              <a:t> </a:t>
            </a:r>
            <a:r>
              <a:rPr lang="en-US" b="1" dirty="0" smtClean="0">
                <a:latin typeface="+mj-lt"/>
              </a:rPr>
              <a:t>   </a:t>
            </a:r>
            <a:r>
              <a:rPr lang="en-US" sz="1200" b="1" dirty="0" err="1" smtClean="0">
                <a:latin typeface="+mj-lt"/>
              </a:rPr>
              <a:t>Kết</a:t>
            </a:r>
            <a:r>
              <a:rPr lang="en-US" sz="1200" b="1" dirty="0" smtClean="0">
                <a:latin typeface="+mj-lt"/>
              </a:rPr>
              <a:t> </a:t>
            </a:r>
            <a:r>
              <a:rPr lang="en-US" sz="1200" b="1" dirty="0" err="1" smtClean="0">
                <a:latin typeface="+mj-lt"/>
              </a:rPr>
              <a:t>quả</a:t>
            </a:r>
            <a:endParaRPr lang="en-US" sz="1200" b="1" dirty="0" smtClean="0">
              <a:latin typeface="+mj-lt"/>
            </a:endParaRPr>
          </a:p>
          <a:p>
            <a:pPr lvl="3" algn="r"/>
            <a:r>
              <a:rPr lang="en-US" sz="1200" dirty="0" err="1" smtClean="0">
                <a:latin typeface="+mj-lt"/>
              </a:rPr>
              <a:t>Thách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thức</a:t>
            </a:r>
            <a:r>
              <a:rPr lang="en-US" sz="1200" dirty="0" smtClean="0">
                <a:latin typeface="+mj-lt"/>
              </a:rPr>
              <a:t>    </a:t>
            </a:r>
          </a:p>
          <a:p>
            <a:pPr lvl="3" algn="r"/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Đánh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giá</a:t>
            </a:r>
            <a:endParaRPr lang="en-US" sz="1200" dirty="0" smtClean="0">
              <a:solidFill>
                <a:schemeClr val="tx1"/>
              </a:solidFill>
              <a:latin typeface="+mj-lt"/>
            </a:endParaRPr>
          </a:p>
          <a:p>
            <a:pPr lvl="3" algn="r"/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Hướng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phát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triển</a:t>
            </a:r>
            <a:endParaRPr lang="en-US" sz="12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277" y="1727349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5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xfrm>
            <a:off x="0" y="-12700"/>
            <a:ext cx="9144000" cy="876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476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dirty="0" err="1" smtClean="0">
                <a:ea typeface="Arial"/>
                <a:cs typeface="Arial"/>
                <a:sym typeface="Arial"/>
              </a:rPr>
              <a:t>Thách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Thức</a:t>
            </a:r>
            <a:endParaRPr lang="en-US" sz="3200" b="1" i="0" u="none" strike="noStrike" cap="none" dirty="0">
              <a:ea typeface="Arial"/>
              <a:cs typeface="Arial"/>
              <a:sym typeface="Arial"/>
            </a:endParaRPr>
          </a:p>
        </p:txBody>
      </p:sp>
      <p:sp>
        <p:nvSpPr>
          <p:cNvPr id="384" name="Shape 384"/>
          <p:cNvSpPr txBox="1">
            <a:spLocks noGrp="1"/>
          </p:cNvSpPr>
          <p:nvPr>
            <p:ph idx="1"/>
          </p:nvPr>
        </p:nvSpPr>
        <p:spPr>
          <a:xfrm>
            <a:off x="457200" y="900112"/>
            <a:ext cx="8160327" cy="5600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87350" indent="-457200">
              <a:spcBef>
                <a:spcPts val="400"/>
              </a:spcBef>
              <a:buClr>
                <a:srgbClr val="000000"/>
              </a:buClr>
              <a:buSzPct val="100000"/>
            </a:pPr>
            <a:r>
              <a:rPr lang="en-US" sz="2800" dirty="0" err="1">
                <a:cs typeface="Arial" panose="020B0604020202020204" pitchFamily="34" charset="0"/>
              </a:rPr>
              <a:t>Bài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toán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khó</a:t>
            </a:r>
            <a:endParaRPr lang="en-US" sz="2800" dirty="0">
              <a:cs typeface="Arial" panose="020B0604020202020204" pitchFamily="34" charset="0"/>
            </a:endParaRPr>
          </a:p>
          <a:p>
            <a:pPr marL="387350" indent="-457200">
              <a:spcBef>
                <a:spcPts val="400"/>
              </a:spcBef>
              <a:buClr>
                <a:srgbClr val="000000"/>
              </a:buClr>
              <a:buSzPct val="100000"/>
            </a:pPr>
            <a:r>
              <a:rPr lang="en-US" sz="2800" dirty="0" err="1">
                <a:cs typeface="Arial" panose="020B0604020202020204" pitchFamily="34" charset="0"/>
              </a:rPr>
              <a:t>Mang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tính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tương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đối</a:t>
            </a:r>
            <a:endParaRPr lang="en-US" sz="2800" dirty="0">
              <a:cs typeface="Arial" panose="020B0604020202020204" pitchFamily="34" charset="0"/>
            </a:endParaRPr>
          </a:p>
          <a:p>
            <a:pPr marL="387350" indent="-457200">
              <a:spcBef>
                <a:spcPts val="400"/>
              </a:spcBef>
              <a:buClr>
                <a:srgbClr val="000000"/>
              </a:buClr>
              <a:buSzPct val="100000"/>
            </a:pPr>
            <a:r>
              <a:rPr lang="en-US" sz="2800" dirty="0" err="1">
                <a:cs typeface="Arial" panose="020B0604020202020204" pitchFamily="34" charset="0"/>
              </a:rPr>
              <a:t>Cảm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xúc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rất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đa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dạng</a:t>
            </a:r>
            <a:endParaRPr lang="en-US" sz="2800" dirty="0">
              <a:cs typeface="Arial" panose="020B0604020202020204" pitchFamily="34" charset="0"/>
            </a:endParaRPr>
          </a:p>
          <a:p>
            <a:pPr marL="387350" indent="-457200">
              <a:spcBef>
                <a:spcPts val="400"/>
              </a:spcBef>
              <a:buClr>
                <a:srgbClr val="000000"/>
              </a:buClr>
              <a:buSzPct val="100000"/>
            </a:pPr>
            <a:r>
              <a:rPr lang="en-US" sz="2800" dirty="0" err="1">
                <a:cs typeface="Arial" panose="020B0604020202020204" pitchFamily="34" charset="0"/>
              </a:rPr>
              <a:t>Sự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sai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khác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giữa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các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cảm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xúc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không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nhiều</a:t>
            </a:r>
            <a:endParaRPr lang="en-US" sz="2800" dirty="0">
              <a:cs typeface="Arial" panose="020B0604020202020204" pitchFamily="34" charset="0"/>
            </a:endParaRPr>
          </a:p>
          <a:p>
            <a:pPr marL="387350" indent="-457200">
              <a:spcBef>
                <a:spcPts val="400"/>
              </a:spcBef>
              <a:buClr>
                <a:srgbClr val="000000"/>
              </a:buClr>
              <a:buSzPct val="100000"/>
            </a:pPr>
            <a:r>
              <a:rPr lang="en-US" sz="2800" dirty="0" err="1">
                <a:cs typeface="Arial" panose="020B0604020202020204" pitchFamily="34" charset="0"/>
              </a:rPr>
              <a:t>Môi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trường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thực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nghiệm</a:t>
            </a:r>
            <a:endParaRPr lang="en-US" sz="2800" dirty="0">
              <a:cs typeface="Arial" panose="020B0604020202020204" pitchFamily="34" charset="0"/>
            </a:endParaRPr>
          </a:p>
          <a:p>
            <a:pPr marL="387350" indent="-457200">
              <a:spcBef>
                <a:spcPts val="400"/>
              </a:spcBef>
              <a:buClr>
                <a:srgbClr val="000000"/>
              </a:buClr>
              <a:buSzPct val="100000"/>
            </a:pPr>
            <a:r>
              <a:rPr lang="en-US" sz="2800" dirty="0" err="1">
                <a:cs typeface="Arial" panose="020B0604020202020204" pitchFamily="34" charset="0"/>
              </a:rPr>
              <a:t>Chất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cs typeface="Arial" panose="020B0604020202020204" pitchFamily="34" charset="0"/>
              </a:rPr>
              <a:t>lượng</a:t>
            </a:r>
            <a:r>
              <a:rPr lang="en-US" sz="2800" dirty="0" smtClean="0"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cs typeface="Arial" panose="020B0604020202020204" pitchFamily="34" charset="0"/>
              </a:rPr>
              <a:t>ảnh</a:t>
            </a:r>
            <a:r>
              <a:rPr lang="en-US" sz="2800" dirty="0" smtClean="0"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cs typeface="Arial" panose="020B0604020202020204" pitchFamily="34" charset="0"/>
              </a:rPr>
              <a:t>đầu</a:t>
            </a:r>
            <a:r>
              <a:rPr lang="en-US" sz="2800" dirty="0" smtClean="0"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cs typeface="Arial" panose="020B0604020202020204" pitchFamily="34" charset="0"/>
              </a:rPr>
              <a:t>vào</a:t>
            </a:r>
            <a:endParaRPr lang="en-US" sz="2800" dirty="0" smtClean="0">
              <a:cs typeface="Arial" panose="020B0604020202020204" pitchFamily="34" charset="0"/>
            </a:endParaRPr>
          </a:p>
          <a:p>
            <a:pPr marL="387350" indent="-457200">
              <a:spcBef>
                <a:spcPts val="400"/>
              </a:spcBef>
              <a:buClr>
                <a:srgbClr val="000000"/>
              </a:buClr>
              <a:buSzPct val="100000"/>
            </a:pPr>
            <a:r>
              <a:rPr lang="en-US" sz="2800" dirty="0" err="1" smtClean="0">
                <a:cs typeface="Arial" panose="020B0604020202020204" pitchFamily="34" charset="0"/>
              </a:rPr>
              <a:t>Kinh</a:t>
            </a:r>
            <a:r>
              <a:rPr lang="en-US" sz="2800" dirty="0" smtClean="0"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cs typeface="Arial" panose="020B0604020202020204" pitchFamily="34" charset="0"/>
              </a:rPr>
              <a:t>nghiệm</a:t>
            </a:r>
            <a:r>
              <a:rPr lang="en-US" sz="2800" dirty="0" smtClean="0"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cs typeface="Arial" panose="020B0604020202020204" pitchFamily="34" charset="0"/>
              </a:rPr>
              <a:t>nghiên</a:t>
            </a:r>
            <a:r>
              <a:rPr lang="en-US" sz="2800" dirty="0" smtClean="0"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cs typeface="Arial" panose="020B0604020202020204" pitchFamily="34" charset="0"/>
              </a:rPr>
              <a:t>cứu</a:t>
            </a:r>
            <a:endParaRPr lang="en-US" sz="2800" dirty="0">
              <a:cs typeface="Arial" panose="020B0604020202020204" pitchFamily="34" charset="0"/>
            </a:endParaRPr>
          </a:p>
          <a:p>
            <a:pPr marL="387350" indent="-457200">
              <a:spcBef>
                <a:spcPts val="400"/>
              </a:spcBef>
              <a:buClr>
                <a:srgbClr val="000000"/>
              </a:buClr>
              <a:buSzPct val="100000"/>
            </a:pPr>
            <a:endParaRPr lang="en-US" sz="2800" b="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85" name="Shape 385"/>
          <p:cNvSpPr txBox="1"/>
          <p:nvPr/>
        </p:nvSpPr>
        <p:spPr>
          <a:xfrm>
            <a:off x="3276600" y="6537325"/>
            <a:ext cx="2133600" cy="320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44</a:t>
            </a:fld>
            <a:endParaRPr lang="en-US"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7009" y="-1830"/>
            <a:ext cx="18369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>
                <a:latin typeface="+mj-lt"/>
              </a:rPr>
              <a:t>Kết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luận</a:t>
            </a:r>
            <a:endParaRPr lang="en-US" dirty="0" smtClean="0">
              <a:latin typeface="+mj-lt"/>
            </a:endParaRPr>
          </a:p>
          <a:p>
            <a:pPr lvl="3" algn="r"/>
            <a:r>
              <a:rPr lang="en-US" b="1" dirty="0">
                <a:latin typeface="+mj-lt"/>
              </a:rPr>
              <a:t> </a:t>
            </a:r>
            <a:r>
              <a:rPr lang="en-US" b="1" dirty="0" smtClean="0">
                <a:latin typeface="+mj-lt"/>
              </a:rPr>
              <a:t>   </a:t>
            </a:r>
            <a:r>
              <a:rPr lang="en-US" sz="1200" dirty="0" err="1" smtClean="0">
                <a:latin typeface="+mj-lt"/>
              </a:rPr>
              <a:t>Kết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quả</a:t>
            </a:r>
            <a:endParaRPr lang="en-US" sz="1200" dirty="0" smtClean="0">
              <a:latin typeface="+mj-lt"/>
            </a:endParaRPr>
          </a:p>
          <a:p>
            <a:pPr lvl="3" algn="r"/>
            <a:r>
              <a:rPr lang="en-US" sz="1200" dirty="0" smtClean="0">
                <a:latin typeface="+mj-lt"/>
              </a:rPr>
              <a:t>    </a:t>
            </a:r>
            <a:r>
              <a:rPr lang="en-US" sz="1200" b="1" dirty="0" err="1" smtClean="0">
                <a:solidFill>
                  <a:schemeClr val="tx1"/>
                </a:solidFill>
                <a:latin typeface="+mj-lt"/>
              </a:rPr>
              <a:t>Thách</a:t>
            </a:r>
            <a:r>
              <a:rPr lang="en-US" sz="1200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+mj-lt"/>
              </a:rPr>
              <a:t>thức</a:t>
            </a:r>
            <a:endParaRPr lang="en-US" sz="1200" b="1" dirty="0" smtClean="0">
              <a:solidFill>
                <a:schemeClr val="tx1"/>
              </a:solidFill>
              <a:latin typeface="+mj-lt"/>
            </a:endParaRPr>
          </a:p>
          <a:p>
            <a:pPr lvl="3" algn="r"/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Đánh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giá</a:t>
            </a:r>
            <a:endParaRPr lang="en-US" sz="1200" dirty="0" smtClean="0">
              <a:solidFill>
                <a:schemeClr val="tx1"/>
              </a:solidFill>
              <a:latin typeface="+mj-lt"/>
            </a:endParaRPr>
          </a:p>
          <a:p>
            <a:pPr lvl="3" algn="r"/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Hướng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phát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triển</a:t>
            </a:r>
            <a:endParaRPr lang="en-US" sz="12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877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xfrm>
            <a:off x="0" y="-12700"/>
            <a:ext cx="9144000" cy="876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476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dirty="0" err="1" smtClean="0">
                <a:ea typeface="Arial"/>
                <a:cs typeface="Arial"/>
                <a:sym typeface="Arial"/>
              </a:rPr>
              <a:t>Đánh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Giá</a:t>
            </a:r>
            <a:endParaRPr lang="en-US" sz="3200" b="1" i="0" u="none" strike="noStrike" cap="none" dirty="0">
              <a:ea typeface="Arial"/>
              <a:cs typeface="Arial"/>
              <a:sym typeface="Arial"/>
            </a:endParaRPr>
          </a:p>
        </p:txBody>
      </p:sp>
      <p:sp>
        <p:nvSpPr>
          <p:cNvPr id="384" name="Shape 384"/>
          <p:cNvSpPr txBox="1">
            <a:spLocks noGrp="1"/>
          </p:cNvSpPr>
          <p:nvPr>
            <p:ph idx="1"/>
          </p:nvPr>
        </p:nvSpPr>
        <p:spPr>
          <a:xfrm>
            <a:off x="457200" y="900112"/>
            <a:ext cx="8160327" cy="5600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87350" indent="-457200">
              <a:spcBef>
                <a:spcPts val="400"/>
              </a:spcBef>
              <a:buClr>
                <a:srgbClr val="000000"/>
              </a:buClr>
              <a:buSzPct val="100000"/>
            </a:pPr>
            <a:r>
              <a:rPr lang="en-US" sz="2800" b="0" dirty="0" err="1" smtClean="0">
                <a:latin typeface="+mj-lt"/>
                <a:cs typeface="Arial" panose="020B0604020202020204" pitchFamily="34" charset="0"/>
              </a:rPr>
              <a:t>Tìm</a:t>
            </a:r>
            <a:r>
              <a:rPr lang="en-US" sz="2800" b="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b="0" dirty="0" err="1" smtClean="0">
                <a:latin typeface="+mj-lt"/>
                <a:cs typeface="Arial" panose="020B0604020202020204" pitchFamily="34" charset="0"/>
              </a:rPr>
              <a:t>hiểu</a:t>
            </a:r>
            <a:r>
              <a:rPr lang="en-US" sz="2800" b="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b="0" dirty="0" err="1" smtClean="0">
                <a:latin typeface="+mj-lt"/>
                <a:cs typeface="Arial" panose="020B0604020202020204" pitchFamily="34" charset="0"/>
              </a:rPr>
              <a:t>được</a:t>
            </a:r>
            <a:r>
              <a:rPr lang="en-US" sz="2800" b="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b="0" dirty="0" err="1" smtClean="0">
                <a:latin typeface="+mj-lt"/>
                <a:cs typeface="Arial" panose="020B0604020202020204" pitchFamily="34" charset="0"/>
              </a:rPr>
              <a:t>cá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c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loại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cảm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xúc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cơ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bản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</a:p>
          <a:p>
            <a:pPr marL="387350" indent="-457200">
              <a:spcBef>
                <a:spcPts val="400"/>
              </a:spcBef>
              <a:buClr>
                <a:srgbClr val="000000"/>
              </a:buClr>
              <a:buSzPct val="100000"/>
            </a:pPr>
            <a:r>
              <a:rPr lang="en-US" sz="2800" b="0" dirty="0" err="1" smtClean="0">
                <a:latin typeface="+mj-lt"/>
                <a:cs typeface="Arial" panose="020B0604020202020204" pitchFamily="34" charset="0"/>
              </a:rPr>
              <a:t>Biết</a:t>
            </a:r>
            <a:r>
              <a:rPr lang="en-US" sz="2800" b="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b="0" dirty="0" err="1" smtClean="0">
                <a:latin typeface="+mj-lt"/>
                <a:cs typeface="Arial" panose="020B0604020202020204" pitchFamily="34" charset="0"/>
              </a:rPr>
              <a:t>phương</a:t>
            </a:r>
            <a:r>
              <a:rPr lang="en-US" sz="2800" b="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b="0" dirty="0" err="1" smtClean="0">
                <a:latin typeface="+mj-lt"/>
                <a:cs typeface="Arial" panose="020B0604020202020204" pitchFamily="34" charset="0"/>
              </a:rPr>
              <a:t>pháp</a:t>
            </a:r>
            <a:r>
              <a:rPr lang="en-US" sz="2800" b="0" dirty="0" smtClean="0">
                <a:latin typeface="+mj-lt"/>
                <a:cs typeface="Arial" panose="020B0604020202020204" pitchFamily="34" charset="0"/>
              </a:rPr>
              <a:t> PCA</a:t>
            </a:r>
          </a:p>
          <a:p>
            <a:pPr marL="387350" indent="-457200">
              <a:spcBef>
                <a:spcPts val="400"/>
              </a:spcBef>
              <a:buClr>
                <a:srgbClr val="000000"/>
              </a:buClr>
              <a:buSzPct val="100000"/>
            </a:pP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Đặc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trưng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Haar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-like, HOG</a:t>
            </a:r>
          </a:p>
          <a:p>
            <a:pPr marL="387350" indent="-457200">
              <a:spcBef>
                <a:spcPts val="400"/>
              </a:spcBef>
              <a:buClr>
                <a:srgbClr val="000000"/>
              </a:buClr>
              <a:buSzPct val="100000"/>
            </a:pP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Bộ</a:t>
            </a:r>
            <a:r>
              <a:rPr lang="en-US" sz="2800" b="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b="0" dirty="0" err="1" smtClean="0">
                <a:latin typeface="+mj-lt"/>
                <a:cs typeface="Arial" panose="020B0604020202020204" pitchFamily="34" charset="0"/>
              </a:rPr>
              <a:t>huấn</a:t>
            </a:r>
            <a:r>
              <a:rPr lang="en-US" sz="2800" b="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b="0" dirty="0" err="1" smtClean="0">
                <a:latin typeface="+mj-lt"/>
                <a:cs typeface="Arial" panose="020B0604020202020204" pitchFamily="34" charset="0"/>
              </a:rPr>
              <a:t>luyện</a:t>
            </a:r>
            <a:r>
              <a:rPr lang="en-US" sz="2800" b="0" dirty="0" smtClean="0">
                <a:latin typeface="+mj-lt"/>
                <a:cs typeface="Arial" panose="020B0604020202020204" pitchFamily="34" charset="0"/>
              </a:rPr>
              <a:t> SVM, </a:t>
            </a:r>
            <a:r>
              <a:rPr lang="en-US" sz="2800" b="0" dirty="0" smtClean="0">
                <a:latin typeface="+mj-lt"/>
                <a:cs typeface="Arial" panose="020B0604020202020204" pitchFamily="34" charset="0"/>
              </a:rPr>
              <a:t>CNN</a:t>
            </a:r>
          </a:p>
          <a:p>
            <a:pPr marL="387350" indent="-457200">
              <a:spcBef>
                <a:spcPts val="400"/>
              </a:spcBef>
              <a:buClr>
                <a:srgbClr val="000000"/>
              </a:buClr>
              <a:buSzPct val="100000"/>
            </a:pP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Nhận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dạng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cảm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xúc</a:t>
            </a:r>
            <a:endParaRPr lang="en-US" sz="2800" b="0" dirty="0" smtClean="0">
              <a:latin typeface="+mj-lt"/>
              <a:cs typeface="Arial" panose="020B0604020202020204" pitchFamily="34" charset="0"/>
            </a:endParaRPr>
          </a:p>
          <a:p>
            <a:pPr marL="387350" indent="-457200">
              <a:spcBef>
                <a:spcPts val="400"/>
              </a:spcBef>
              <a:buClr>
                <a:srgbClr val="000000"/>
              </a:buClr>
              <a:buSzPct val="100000"/>
            </a:pPr>
            <a:endParaRPr lang="en-US" sz="2800" b="0" dirty="0" smtClean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85" name="Shape 385"/>
          <p:cNvSpPr txBox="1"/>
          <p:nvPr/>
        </p:nvSpPr>
        <p:spPr>
          <a:xfrm>
            <a:off x="3276600" y="6537325"/>
            <a:ext cx="2133600" cy="320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45</a:t>
            </a:fld>
            <a:endParaRPr lang="en-US"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7009" y="-1830"/>
            <a:ext cx="18369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>
                <a:latin typeface="+mj-lt"/>
              </a:rPr>
              <a:t>Kết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luận</a:t>
            </a:r>
            <a:endParaRPr lang="en-US" dirty="0" smtClean="0">
              <a:latin typeface="+mj-lt"/>
            </a:endParaRPr>
          </a:p>
          <a:p>
            <a:pPr lvl="3" algn="r"/>
            <a:r>
              <a:rPr lang="en-US" b="1" dirty="0">
                <a:latin typeface="+mj-lt"/>
              </a:rPr>
              <a:t> </a:t>
            </a:r>
            <a:r>
              <a:rPr lang="en-US" b="1" dirty="0" smtClean="0">
                <a:latin typeface="+mj-lt"/>
              </a:rPr>
              <a:t>   </a:t>
            </a:r>
            <a:r>
              <a:rPr lang="en-US" sz="1200" dirty="0" err="1" smtClean="0">
                <a:latin typeface="+mj-lt"/>
              </a:rPr>
              <a:t>Kết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quả</a:t>
            </a:r>
            <a:endParaRPr lang="en-US" sz="1200" dirty="0" smtClean="0">
              <a:latin typeface="+mj-lt"/>
            </a:endParaRPr>
          </a:p>
          <a:p>
            <a:pPr lvl="3" algn="r"/>
            <a:r>
              <a:rPr lang="en-US" sz="1200" dirty="0" err="1" smtClean="0">
                <a:latin typeface="+mj-lt"/>
              </a:rPr>
              <a:t>Thách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thức</a:t>
            </a:r>
            <a:endParaRPr lang="en-US" sz="1200" dirty="0" smtClean="0">
              <a:latin typeface="+mj-lt"/>
            </a:endParaRPr>
          </a:p>
          <a:p>
            <a:pPr lvl="3" algn="r"/>
            <a:r>
              <a:rPr lang="en-US" sz="1200" dirty="0" smtClean="0">
                <a:latin typeface="+mj-lt"/>
              </a:rPr>
              <a:t>    </a:t>
            </a:r>
            <a:r>
              <a:rPr lang="en-US" sz="1200" b="1" dirty="0" err="1" smtClean="0">
                <a:solidFill>
                  <a:schemeClr val="tx1"/>
                </a:solidFill>
                <a:latin typeface="+mj-lt"/>
              </a:rPr>
              <a:t>Đánh</a:t>
            </a:r>
            <a:r>
              <a:rPr lang="en-US" sz="1200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+mj-lt"/>
              </a:rPr>
              <a:t>giá</a:t>
            </a:r>
            <a:endParaRPr lang="en-US" sz="1200" b="1" dirty="0" smtClean="0">
              <a:solidFill>
                <a:schemeClr val="tx1"/>
              </a:solidFill>
              <a:latin typeface="+mj-lt"/>
            </a:endParaRPr>
          </a:p>
          <a:p>
            <a:pPr lvl="3" algn="r"/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Hướng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phát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triển</a:t>
            </a:r>
            <a:endParaRPr lang="en-US" sz="12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1884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xfrm>
            <a:off x="0" y="-12700"/>
            <a:ext cx="9144000" cy="876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476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i="0" u="none" strike="noStrike" cap="none" dirty="0" err="1" smtClean="0">
                <a:ea typeface="Arial"/>
                <a:cs typeface="Arial"/>
                <a:sym typeface="Arial"/>
              </a:rPr>
              <a:t>Hướng</a:t>
            </a:r>
            <a:r>
              <a:rPr lang="en-US" sz="3200" b="1" i="0" u="none" strike="noStrike" cap="none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i="0" u="none" strike="noStrike" cap="none" dirty="0" err="1" smtClean="0">
                <a:ea typeface="Arial"/>
                <a:cs typeface="Arial"/>
                <a:sym typeface="Arial"/>
              </a:rPr>
              <a:t>Phát</a:t>
            </a:r>
            <a:r>
              <a:rPr lang="en-US" sz="3200" b="1" i="0" u="none" strike="noStrike" cap="none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i="0" u="none" strike="noStrike" cap="none" dirty="0" err="1" smtClean="0">
                <a:ea typeface="Arial"/>
                <a:cs typeface="Arial"/>
                <a:sym typeface="Arial"/>
              </a:rPr>
              <a:t>Triển</a:t>
            </a:r>
            <a:endParaRPr lang="en-US" sz="3200" b="1" i="0" u="none" strike="noStrike" cap="none" dirty="0">
              <a:ea typeface="Arial"/>
              <a:cs typeface="Arial"/>
              <a:sym typeface="Arial"/>
            </a:endParaRPr>
          </a:p>
        </p:txBody>
      </p:sp>
      <p:sp>
        <p:nvSpPr>
          <p:cNvPr id="384" name="Shape 384"/>
          <p:cNvSpPr txBox="1">
            <a:spLocks noGrp="1"/>
          </p:cNvSpPr>
          <p:nvPr>
            <p:ph idx="1"/>
          </p:nvPr>
        </p:nvSpPr>
        <p:spPr>
          <a:xfrm>
            <a:off x="457200" y="900112"/>
            <a:ext cx="8160327" cy="5600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87350" marR="0" lvl="0" indent="-457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Tăng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số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b="0" dirty="0" err="1" smtClean="0">
                <a:latin typeface="+mj-lt"/>
                <a:cs typeface="Arial" panose="020B0604020202020204" pitchFamily="34" charset="0"/>
              </a:rPr>
              <a:t>loại</a:t>
            </a:r>
            <a:r>
              <a:rPr lang="en-US" sz="2800" b="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b="0" dirty="0" err="1">
                <a:latin typeface="+mj-lt"/>
                <a:cs typeface="Arial" panose="020B0604020202020204" pitchFamily="34" charset="0"/>
              </a:rPr>
              <a:t>cảm</a:t>
            </a:r>
            <a:r>
              <a:rPr lang="en-US" sz="2800" b="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b="0" dirty="0" err="1">
                <a:latin typeface="+mj-lt"/>
                <a:cs typeface="Arial" panose="020B0604020202020204" pitchFamily="34" charset="0"/>
              </a:rPr>
              <a:t>xúc</a:t>
            </a:r>
            <a:r>
              <a:rPr lang="en-US" sz="2800" b="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b="0" dirty="0" err="1">
                <a:latin typeface="+mj-lt"/>
                <a:cs typeface="Arial" panose="020B0604020202020204" pitchFamily="34" charset="0"/>
              </a:rPr>
              <a:t>phức</a:t>
            </a:r>
            <a:r>
              <a:rPr lang="en-US" sz="2800" b="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b="0" dirty="0" err="1">
                <a:latin typeface="+mj-lt"/>
                <a:cs typeface="Arial" panose="020B0604020202020204" pitchFamily="34" charset="0"/>
              </a:rPr>
              <a:t>tạp</a:t>
            </a:r>
            <a:r>
              <a:rPr lang="en-US" sz="2800" b="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b="0" dirty="0" err="1" smtClean="0">
                <a:latin typeface="+mj-lt"/>
                <a:cs typeface="Arial" panose="020B0604020202020204" pitchFamily="34" charset="0"/>
              </a:rPr>
              <a:t>hơn</a:t>
            </a:r>
            <a:endParaRPr lang="en-US" sz="2800" b="0" dirty="0" smtClean="0">
              <a:latin typeface="+mj-lt"/>
              <a:cs typeface="Arial" panose="020B0604020202020204" pitchFamily="34" charset="0"/>
            </a:endParaRPr>
          </a:p>
          <a:p>
            <a:pPr marL="387350" marR="0" lvl="0" indent="-457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sz="2800" b="0" dirty="0" err="1" smtClean="0">
                <a:latin typeface="+mj-lt"/>
                <a:cs typeface="Arial" panose="020B0604020202020204" pitchFamily="34" charset="0"/>
              </a:rPr>
              <a:t>Ứng</a:t>
            </a:r>
            <a:r>
              <a:rPr lang="en-US" sz="2800" b="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b="0" dirty="0" err="1">
                <a:latin typeface="+mj-lt"/>
                <a:cs typeface="Arial" panose="020B0604020202020204" pitchFamily="34" charset="0"/>
              </a:rPr>
              <a:t>dụng</a:t>
            </a:r>
            <a:r>
              <a:rPr lang="en-US" sz="2800" b="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b="0" dirty="0" err="1">
                <a:latin typeface="+mj-lt"/>
                <a:cs typeface="Arial" panose="020B0604020202020204" pitchFamily="34" charset="0"/>
              </a:rPr>
              <a:t>vào</a:t>
            </a:r>
            <a:r>
              <a:rPr lang="en-US" sz="2800" b="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b="0" dirty="0" err="1">
                <a:latin typeface="+mj-lt"/>
                <a:cs typeface="Arial" panose="020B0604020202020204" pitchFamily="34" charset="0"/>
              </a:rPr>
              <a:t>thực</a:t>
            </a:r>
            <a:r>
              <a:rPr lang="en-US" sz="2800" b="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b="0" dirty="0" err="1">
                <a:latin typeface="+mj-lt"/>
                <a:cs typeface="Arial" panose="020B0604020202020204" pitchFamily="34" charset="0"/>
              </a:rPr>
              <a:t>tế</a:t>
            </a:r>
            <a:r>
              <a:rPr lang="en-US" sz="2800" b="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b="0" dirty="0" err="1">
                <a:latin typeface="+mj-lt"/>
                <a:cs typeface="Arial" panose="020B0604020202020204" pitchFamily="34" charset="0"/>
              </a:rPr>
              <a:t>một</a:t>
            </a:r>
            <a:r>
              <a:rPr lang="en-US" sz="2800" b="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b="0" dirty="0" err="1">
                <a:latin typeface="+mj-lt"/>
                <a:cs typeface="Arial" panose="020B0604020202020204" pitchFamily="34" charset="0"/>
              </a:rPr>
              <a:t>lĩnh</a:t>
            </a:r>
            <a:r>
              <a:rPr lang="en-US" sz="2800" b="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b="0" dirty="0" err="1">
                <a:latin typeface="+mj-lt"/>
                <a:cs typeface="Arial" panose="020B0604020202020204" pitchFamily="34" charset="0"/>
              </a:rPr>
              <a:t>vực</a:t>
            </a:r>
            <a:r>
              <a:rPr lang="en-US" sz="2800" b="0" dirty="0">
                <a:latin typeface="+mj-lt"/>
                <a:cs typeface="Arial" panose="020B0604020202020204" pitchFamily="34" charset="0"/>
              </a:rPr>
              <a:t> </a:t>
            </a:r>
            <a:endParaRPr lang="en-US" sz="2800" b="0" dirty="0" smtClean="0">
              <a:latin typeface="+mj-lt"/>
              <a:cs typeface="Arial" panose="020B0604020202020204" pitchFamily="34" charset="0"/>
            </a:endParaRPr>
          </a:p>
          <a:p>
            <a:pPr marL="387350" marR="0" lvl="0" indent="-457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sz="2800" b="0" dirty="0" err="1" smtClean="0">
                <a:latin typeface="+mj-lt"/>
                <a:cs typeface="Arial" panose="020B0604020202020204" pitchFamily="34" charset="0"/>
              </a:rPr>
              <a:t>Cải</a:t>
            </a:r>
            <a:r>
              <a:rPr lang="en-US" sz="2800" b="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b="0" dirty="0" err="1">
                <a:latin typeface="+mj-lt"/>
                <a:cs typeface="Arial" panose="020B0604020202020204" pitchFamily="34" charset="0"/>
              </a:rPr>
              <a:t>thiện</a:t>
            </a:r>
            <a:r>
              <a:rPr lang="en-US" sz="2800" b="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b="0" dirty="0" err="1">
                <a:latin typeface="+mj-lt"/>
                <a:cs typeface="Arial" panose="020B0604020202020204" pitchFamily="34" charset="0"/>
              </a:rPr>
              <a:t>độ</a:t>
            </a:r>
            <a:r>
              <a:rPr lang="en-US" sz="2800" b="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b="0" dirty="0" err="1">
                <a:latin typeface="+mj-lt"/>
                <a:cs typeface="Arial" panose="020B0604020202020204" pitchFamily="34" charset="0"/>
              </a:rPr>
              <a:t>chính</a:t>
            </a:r>
            <a:r>
              <a:rPr lang="en-US" sz="2800" b="0" dirty="0">
                <a:latin typeface="+mj-lt"/>
                <a:cs typeface="Arial" panose="020B0604020202020204" pitchFamily="34" charset="0"/>
              </a:rPr>
              <a:t> xác </a:t>
            </a:r>
            <a:r>
              <a:rPr lang="en-US" sz="2800" b="0" dirty="0" err="1">
                <a:latin typeface="+mj-lt"/>
                <a:cs typeface="Arial" panose="020B0604020202020204" pitchFamily="34" charset="0"/>
              </a:rPr>
              <a:t>của</a:t>
            </a:r>
            <a:r>
              <a:rPr lang="en-US" sz="2800" b="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b="0" dirty="0" err="1">
                <a:latin typeface="+mj-lt"/>
                <a:cs typeface="Arial" panose="020B0604020202020204" pitchFamily="34" charset="0"/>
              </a:rPr>
              <a:t>đề</a:t>
            </a:r>
            <a:r>
              <a:rPr lang="en-US" sz="2800" b="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b="0" dirty="0" err="1" smtClean="0">
                <a:latin typeface="+mj-lt"/>
                <a:cs typeface="Arial" panose="020B0604020202020204" pitchFamily="34" charset="0"/>
              </a:rPr>
              <a:t>tài</a:t>
            </a:r>
            <a:endParaRPr lang="en-US" sz="2800" b="0" dirty="0" smtClean="0">
              <a:latin typeface="+mj-lt"/>
              <a:cs typeface="Arial" panose="020B0604020202020204" pitchFamily="34" charset="0"/>
            </a:endParaRPr>
          </a:p>
          <a:p>
            <a:pPr marL="387350" marR="0" lvl="0" indent="-457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Chọn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đặc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trưng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khác</a:t>
            </a:r>
            <a:endParaRPr lang="en-US" sz="2800" dirty="0" smtClean="0">
              <a:latin typeface="+mj-lt"/>
              <a:cs typeface="Arial" panose="020B0604020202020204" pitchFamily="34" charset="0"/>
            </a:endParaRPr>
          </a:p>
          <a:p>
            <a:pPr marL="387350" marR="0" lvl="0" indent="-457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Tập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dữ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liệu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khác</a:t>
            </a:r>
            <a:endParaRPr lang="en-US" sz="2800" b="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85" name="Shape 385"/>
          <p:cNvSpPr txBox="1"/>
          <p:nvPr/>
        </p:nvSpPr>
        <p:spPr>
          <a:xfrm>
            <a:off x="3276600" y="6537325"/>
            <a:ext cx="2133600" cy="320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46</a:t>
            </a:fld>
            <a:endParaRPr lang="en-US"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7009" y="-1830"/>
            <a:ext cx="18369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>
                <a:latin typeface="+mj-lt"/>
              </a:rPr>
              <a:t>Kết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luận</a:t>
            </a:r>
            <a:endParaRPr lang="en-US" dirty="0" smtClean="0">
              <a:latin typeface="+mj-lt"/>
            </a:endParaRPr>
          </a:p>
          <a:p>
            <a:pPr lvl="3" algn="r"/>
            <a:r>
              <a:rPr lang="en-US" b="1" dirty="0">
                <a:latin typeface="+mj-lt"/>
              </a:rPr>
              <a:t> </a:t>
            </a:r>
            <a:r>
              <a:rPr lang="en-US" b="1" dirty="0" smtClean="0">
                <a:latin typeface="+mj-lt"/>
              </a:rPr>
              <a:t>   </a:t>
            </a:r>
            <a:r>
              <a:rPr lang="en-US" sz="1200" dirty="0" err="1" smtClean="0">
                <a:latin typeface="+mj-lt"/>
              </a:rPr>
              <a:t>Kết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quả</a:t>
            </a:r>
            <a:endParaRPr lang="en-US" sz="1200" dirty="0" smtClean="0">
              <a:latin typeface="+mj-lt"/>
            </a:endParaRPr>
          </a:p>
          <a:p>
            <a:pPr lvl="3" algn="r"/>
            <a:r>
              <a:rPr lang="en-US" sz="1200" dirty="0" err="1" smtClean="0">
                <a:latin typeface="+mj-lt"/>
              </a:rPr>
              <a:t>Thách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thức</a:t>
            </a:r>
            <a:endParaRPr lang="en-US" sz="1200" dirty="0" smtClean="0">
              <a:latin typeface="+mj-lt"/>
            </a:endParaRPr>
          </a:p>
          <a:p>
            <a:pPr lvl="3" algn="r"/>
            <a:r>
              <a:rPr lang="en-US" sz="1200" dirty="0" smtClean="0">
                <a:latin typeface="+mj-lt"/>
              </a:rPr>
              <a:t>   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Đánh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+mj-lt"/>
              </a:rPr>
              <a:t>giá</a:t>
            </a:r>
            <a:endParaRPr lang="en-US" sz="1200" dirty="0" smtClean="0">
              <a:solidFill>
                <a:schemeClr val="tx1"/>
              </a:solidFill>
              <a:latin typeface="+mj-lt"/>
            </a:endParaRPr>
          </a:p>
          <a:p>
            <a:pPr lvl="3" algn="r"/>
            <a:r>
              <a:rPr lang="en-US" sz="1200" b="1" dirty="0" err="1" smtClean="0">
                <a:solidFill>
                  <a:schemeClr val="tx1"/>
                </a:solidFill>
                <a:latin typeface="+mj-lt"/>
              </a:rPr>
              <a:t>Hướng</a:t>
            </a:r>
            <a:r>
              <a:rPr lang="en-US" sz="1200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+mj-lt"/>
              </a:rPr>
              <a:t>phát</a:t>
            </a:r>
            <a:r>
              <a:rPr lang="en-US" sz="1200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+mj-lt"/>
              </a:rPr>
              <a:t>triển</a:t>
            </a:r>
            <a:endParaRPr lang="en-US" sz="12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6209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>
            <a:spLocks noGrp="1"/>
          </p:cNvSpPr>
          <p:nvPr>
            <p:ph type="title"/>
          </p:nvPr>
        </p:nvSpPr>
        <p:spPr>
          <a:xfrm>
            <a:off x="-1" y="-168818"/>
            <a:ext cx="9144000" cy="10064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476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i="0" u="none" strike="noStrike" cap="none" dirty="0" err="1" smtClean="0">
                <a:ea typeface="Arial"/>
                <a:cs typeface="Arial"/>
                <a:sym typeface="Arial"/>
              </a:rPr>
              <a:t>Tài</a:t>
            </a:r>
            <a:r>
              <a:rPr lang="en-US" sz="3200" b="1" i="0" u="none" strike="noStrike" cap="none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i="0" u="none" strike="noStrike" cap="none" dirty="0" err="1" smtClean="0">
                <a:ea typeface="Arial"/>
                <a:cs typeface="Arial"/>
                <a:sym typeface="Arial"/>
              </a:rPr>
              <a:t>Liệu</a:t>
            </a:r>
            <a:r>
              <a:rPr lang="en-US" sz="3200" b="1" i="0" u="none" strike="noStrike" cap="none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i="0" u="none" strike="noStrike" cap="none" dirty="0" err="1" smtClean="0">
                <a:ea typeface="Arial"/>
                <a:cs typeface="Arial"/>
                <a:sym typeface="Arial"/>
              </a:rPr>
              <a:t>Tham</a:t>
            </a:r>
            <a:r>
              <a:rPr lang="en-US" sz="3200" b="1" i="0" u="none" strike="noStrike" cap="none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i="0" u="none" strike="noStrike" cap="none" dirty="0" err="1" smtClean="0">
                <a:ea typeface="Arial"/>
                <a:cs typeface="Arial"/>
                <a:sym typeface="Arial"/>
              </a:rPr>
              <a:t>Khảo</a:t>
            </a:r>
            <a:endParaRPr lang="en-US" sz="3200" b="1" i="0" u="none" strike="noStrike" cap="none" dirty="0">
              <a:ea typeface="Arial"/>
              <a:cs typeface="Arial"/>
              <a:sym typeface="Arial"/>
            </a:endParaRPr>
          </a:p>
        </p:txBody>
      </p:sp>
      <p:sp>
        <p:nvSpPr>
          <p:cNvPr id="391" name="Shape 391"/>
          <p:cNvSpPr txBox="1">
            <a:spLocks noGrp="1"/>
          </p:cNvSpPr>
          <p:nvPr>
            <p:ph idx="1"/>
          </p:nvPr>
        </p:nvSpPr>
        <p:spPr>
          <a:xfrm>
            <a:off x="0" y="557561"/>
            <a:ext cx="9143999" cy="630043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Arial"/>
              <a:buChar char="❖"/>
            </a:pPr>
            <a:r>
              <a:rPr lang="en-US" sz="1600" b="1" strike="noStrike" cap="none" dirty="0" err="1" smtClean="0">
                <a:latin typeface="+mj-lt"/>
                <a:ea typeface="Arial"/>
                <a:cs typeface="Arial" panose="020B0604020202020204" pitchFamily="34" charset="0"/>
                <a:sym typeface="Arial"/>
              </a:rPr>
              <a:t>Tiếng</a:t>
            </a:r>
            <a:r>
              <a:rPr lang="en-US" sz="1600" b="1" strike="noStrike" cap="none" dirty="0" smtClean="0">
                <a:latin typeface="+mj-lt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1600" b="1" strike="noStrike" cap="none" dirty="0" err="1" smtClean="0">
                <a:latin typeface="+mj-lt"/>
                <a:ea typeface="Arial"/>
                <a:cs typeface="Arial" panose="020B0604020202020204" pitchFamily="34" charset="0"/>
                <a:sym typeface="Arial"/>
              </a:rPr>
              <a:t>Việt</a:t>
            </a:r>
            <a:endParaRPr lang="en-US" sz="1600" b="1" strike="noStrike" cap="none" dirty="0" smtClean="0">
              <a:latin typeface="+mj-lt"/>
              <a:ea typeface="Arial"/>
              <a:cs typeface="Arial" panose="020B0604020202020204" pitchFamily="34" charset="0"/>
              <a:sym typeface="Arial"/>
            </a:endParaRPr>
          </a:p>
          <a:p>
            <a:pPr marL="165100" marR="0" lvl="1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ct val="100000"/>
              <a:buNone/>
            </a:pPr>
            <a:r>
              <a:rPr lang="en-US" sz="1600" i="0" u="none" strike="noStrike" cap="none" dirty="0" smtClean="0">
                <a:latin typeface="+mj-lt"/>
                <a:cs typeface="Arial" panose="020B0604020202020204" pitchFamily="34" charset="0"/>
              </a:rPr>
              <a:t>[1] </a:t>
            </a:r>
            <a:r>
              <a:rPr lang="en-US" sz="1600" dirty="0" err="1" smtClean="0">
                <a:latin typeface="+mj-lt"/>
                <a:cs typeface="Arial" panose="020B0604020202020204" pitchFamily="34" charset="0"/>
              </a:rPr>
              <a:t>Đinh</a:t>
            </a:r>
            <a:r>
              <a:rPr lang="en-US" sz="16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+mj-lt"/>
                <a:cs typeface="Arial" panose="020B0604020202020204" pitchFamily="34" charset="0"/>
              </a:rPr>
              <a:t>Xuân</a:t>
            </a:r>
            <a:r>
              <a:rPr lang="en-US" sz="16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+mj-lt"/>
                <a:cs typeface="Arial" panose="020B0604020202020204" pitchFamily="34" charset="0"/>
              </a:rPr>
              <a:t>Nhất</a:t>
            </a:r>
            <a:r>
              <a:rPr lang="en-US" sz="1600" dirty="0" smtClean="0">
                <a:latin typeface="+mj-lt"/>
                <a:cs typeface="Arial" panose="020B0604020202020204" pitchFamily="34" charset="0"/>
              </a:rPr>
              <a:t>, “</a:t>
            </a:r>
            <a:r>
              <a:rPr lang="en-US" sz="1600" i="1" dirty="0" err="1" smtClean="0">
                <a:latin typeface="+mj-lt"/>
                <a:cs typeface="Arial" panose="020B0604020202020204" pitchFamily="34" charset="0"/>
              </a:rPr>
              <a:t>Nghiên</a:t>
            </a:r>
            <a:r>
              <a:rPr lang="en-US" sz="1600" i="1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 smtClean="0">
                <a:latin typeface="+mj-lt"/>
                <a:cs typeface="Arial" panose="020B0604020202020204" pitchFamily="34" charset="0"/>
              </a:rPr>
              <a:t>cứu</a:t>
            </a:r>
            <a:r>
              <a:rPr lang="en-US" sz="1600" i="1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 smtClean="0">
                <a:latin typeface="+mj-lt"/>
                <a:cs typeface="Arial" panose="020B0604020202020204" pitchFamily="34" charset="0"/>
              </a:rPr>
              <a:t>các</a:t>
            </a:r>
            <a:r>
              <a:rPr lang="en-US" sz="1600" i="1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 smtClean="0">
                <a:latin typeface="+mj-lt"/>
                <a:cs typeface="Arial" panose="020B0604020202020204" pitchFamily="34" charset="0"/>
              </a:rPr>
              <a:t>thuật</a:t>
            </a:r>
            <a:r>
              <a:rPr lang="en-US" sz="1600" i="1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 smtClean="0">
                <a:latin typeface="+mj-lt"/>
                <a:cs typeface="Arial" panose="020B0604020202020204" pitchFamily="34" charset="0"/>
              </a:rPr>
              <a:t>toán</a:t>
            </a:r>
            <a:r>
              <a:rPr lang="en-US" sz="1600" i="1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 smtClean="0">
                <a:latin typeface="+mj-lt"/>
                <a:cs typeface="Arial" panose="020B0604020202020204" pitchFamily="34" charset="0"/>
              </a:rPr>
              <a:t>nhận</a:t>
            </a:r>
            <a:r>
              <a:rPr lang="en-US" sz="1600" i="1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 smtClean="0">
                <a:latin typeface="+mj-lt"/>
                <a:cs typeface="Arial" panose="020B0604020202020204" pitchFamily="34" charset="0"/>
              </a:rPr>
              <a:t>dạng</a:t>
            </a:r>
            <a:r>
              <a:rPr lang="en-US" sz="1600" i="1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 smtClean="0">
                <a:latin typeface="+mj-lt"/>
                <a:cs typeface="Arial" panose="020B0604020202020204" pitchFamily="34" charset="0"/>
              </a:rPr>
              <a:t>cảm</a:t>
            </a:r>
            <a:r>
              <a:rPr lang="en-US" sz="1600" i="1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 smtClean="0">
                <a:latin typeface="+mj-lt"/>
                <a:cs typeface="Arial" panose="020B0604020202020204" pitchFamily="34" charset="0"/>
              </a:rPr>
              <a:t>xúc</a:t>
            </a:r>
            <a:r>
              <a:rPr lang="en-US" sz="1600" i="1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 smtClean="0">
                <a:latin typeface="+mj-lt"/>
                <a:cs typeface="Arial" panose="020B0604020202020204" pitchFamily="34" charset="0"/>
              </a:rPr>
              <a:t>khuôn</a:t>
            </a:r>
            <a:r>
              <a:rPr lang="en-US" sz="1600" i="1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 smtClean="0">
                <a:latin typeface="+mj-lt"/>
                <a:cs typeface="Arial" panose="020B0604020202020204" pitchFamily="34" charset="0"/>
              </a:rPr>
              <a:t>mặt</a:t>
            </a:r>
            <a:r>
              <a:rPr lang="en-US" sz="1600" i="1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 smtClean="0">
                <a:latin typeface="+mj-lt"/>
                <a:cs typeface="Arial" panose="020B0604020202020204" pitchFamily="34" charset="0"/>
              </a:rPr>
              <a:t>trên</a:t>
            </a:r>
            <a:r>
              <a:rPr lang="en-US" sz="1600" i="1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 smtClean="0">
                <a:latin typeface="+mj-lt"/>
                <a:cs typeface="Arial" panose="020B0604020202020204" pitchFamily="34" charset="0"/>
              </a:rPr>
              <a:t>ảnh</a:t>
            </a:r>
            <a:r>
              <a:rPr lang="en-US" sz="1600" i="1" dirty="0" smtClean="0">
                <a:latin typeface="+mj-lt"/>
                <a:cs typeface="Arial" panose="020B0604020202020204" pitchFamily="34" charset="0"/>
              </a:rPr>
              <a:t> 2D</a:t>
            </a:r>
            <a:r>
              <a:rPr lang="en-US" sz="1600" dirty="0" smtClean="0">
                <a:latin typeface="+mj-lt"/>
                <a:cs typeface="Arial" panose="020B0604020202020204" pitchFamily="34" charset="0"/>
              </a:rPr>
              <a:t>”, </a:t>
            </a:r>
            <a:r>
              <a:rPr lang="en-US" sz="1600" dirty="0" err="1" smtClean="0">
                <a:latin typeface="+mj-lt"/>
                <a:cs typeface="Arial" panose="020B0604020202020204" pitchFamily="34" charset="0"/>
              </a:rPr>
              <a:t>Hà</a:t>
            </a:r>
            <a:r>
              <a:rPr lang="en-US" sz="1600" dirty="0" smtClean="0">
                <a:latin typeface="+mj-lt"/>
                <a:cs typeface="Arial" panose="020B0604020202020204" pitchFamily="34" charset="0"/>
              </a:rPr>
              <a:t> Nội</a:t>
            </a:r>
            <a:r>
              <a:rPr lang="en-US" sz="1600" dirty="0">
                <a:latin typeface="+mj-lt"/>
                <a:cs typeface="Arial" panose="020B0604020202020204" pitchFamily="34" charset="0"/>
              </a:rPr>
              <a:t>-</a:t>
            </a:r>
            <a:r>
              <a:rPr lang="en-US" sz="1600" dirty="0" smtClean="0">
                <a:latin typeface="+mj-lt"/>
                <a:cs typeface="Arial" panose="020B0604020202020204" pitchFamily="34" charset="0"/>
              </a:rPr>
              <a:t>2010</a:t>
            </a:r>
          </a:p>
          <a:p>
            <a:pPr marL="165100" marR="0" lvl="1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ct val="100000"/>
              <a:buNone/>
            </a:pPr>
            <a:r>
              <a:rPr lang="en-US" sz="1600" i="0" u="none" strike="noStrike" cap="none" dirty="0" smtClean="0">
                <a:latin typeface="+mj-lt"/>
                <a:cs typeface="Arial" panose="020B0604020202020204" pitchFamily="34" charset="0"/>
              </a:rPr>
              <a:t>[</a:t>
            </a:r>
            <a:r>
              <a:rPr lang="en-US" sz="1600" i="0" u="none" strike="noStrike" cap="none" dirty="0">
                <a:latin typeface="+mj-lt"/>
                <a:cs typeface="Arial" panose="020B0604020202020204" pitchFamily="34" charset="0"/>
              </a:rPr>
              <a:t>2</a:t>
            </a:r>
            <a:r>
              <a:rPr lang="en-US" sz="1600" i="0" u="none" strike="noStrike" cap="none" dirty="0" smtClean="0">
                <a:latin typeface="+mj-lt"/>
                <a:cs typeface="Arial" panose="020B0604020202020204" pitchFamily="34" charset="0"/>
              </a:rPr>
              <a:t>] </a:t>
            </a:r>
            <a:r>
              <a:rPr lang="en-US" sz="1600" i="0" u="none" strike="noStrike" cap="none" dirty="0" err="1" smtClean="0">
                <a:latin typeface="+mj-lt"/>
                <a:cs typeface="Arial" panose="020B0604020202020204" pitchFamily="34" charset="0"/>
              </a:rPr>
              <a:t>Trương</a:t>
            </a:r>
            <a:r>
              <a:rPr lang="en-US" sz="1600" i="0" u="none" strike="noStrike" cap="none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0" u="none" strike="noStrike" cap="none" dirty="0" err="1" smtClean="0">
                <a:latin typeface="+mj-lt"/>
                <a:cs typeface="Arial" panose="020B0604020202020204" pitchFamily="34" charset="0"/>
              </a:rPr>
              <a:t>Quốc</a:t>
            </a:r>
            <a:r>
              <a:rPr lang="en-US" sz="1600" i="0" u="none" strike="noStrike" cap="none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0" u="none" strike="noStrike" cap="none" dirty="0" err="1" smtClean="0">
                <a:latin typeface="+mj-lt"/>
                <a:cs typeface="Arial" panose="020B0604020202020204" pitchFamily="34" charset="0"/>
              </a:rPr>
              <a:t>Bảo</a:t>
            </a:r>
            <a:r>
              <a:rPr lang="en-US" sz="1600" i="0" u="none" strike="noStrike" cap="none" dirty="0" smtClean="0">
                <a:latin typeface="+mj-lt"/>
                <a:cs typeface="Arial" panose="020B0604020202020204" pitchFamily="34" charset="0"/>
              </a:rPr>
              <a:t> et al</a:t>
            </a:r>
            <a:r>
              <a:rPr lang="en-US" sz="1600" i="0" u="none" strike="noStrike" cap="none" dirty="0" smtClean="0">
                <a:latin typeface="+mj-lt"/>
                <a:cs typeface="Arial" panose="020B0604020202020204" pitchFamily="34" charset="0"/>
              </a:rPr>
              <a:t>., </a:t>
            </a:r>
            <a:r>
              <a:rPr lang="en-US" sz="1600" i="1" u="none" strike="noStrike" cap="none" dirty="0" smtClean="0">
                <a:latin typeface="+mj-lt"/>
                <a:cs typeface="Arial" panose="020B0604020202020204" pitchFamily="34" charset="0"/>
              </a:rPr>
              <a:t>“</a:t>
            </a:r>
            <a:r>
              <a:rPr lang="en-US" sz="1600" i="1" u="none" strike="noStrike" cap="none" dirty="0" err="1" smtClean="0">
                <a:latin typeface="+mj-lt"/>
                <a:cs typeface="Arial" panose="020B0604020202020204" pitchFamily="34" charset="0"/>
              </a:rPr>
              <a:t>Phát</a:t>
            </a:r>
            <a:r>
              <a:rPr lang="en-US" sz="1600" i="1" u="none" strike="noStrike" cap="none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u="none" strike="noStrike" cap="none" dirty="0" err="1" smtClean="0">
                <a:latin typeface="+mj-lt"/>
                <a:cs typeface="Arial" panose="020B0604020202020204" pitchFamily="34" charset="0"/>
              </a:rPr>
              <a:t>hiện</a:t>
            </a:r>
            <a:r>
              <a:rPr lang="en-US" sz="1600" i="1" u="none" strike="noStrike" cap="none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u="none" strike="noStrike" cap="none" dirty="0" err="1" smtClean="0">
                <a:latin typeface="+mj-lt"/>
                <a:cs typeface="Arial" panose="020B0604020202020204" pitchFamily="34" charset="0"/>
              </a:rPr>
              <a:t>và</a:t>
            </a:r>
            <a:r>
              <a:rPr lang="en-US" sz="1600" i="1" u="none" strike="noStrike" cap="none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u="none" strike="noStrike" cap="none" dirty="0" err="1" smtClean="0">
                <a:latin typeface="+mj-lt"/>
                <a:cs typeface="Arial" panose="020B0604020202020204" pitchFamily="34" charset="0"/>
              </a:rPr>
              <a:t>nhận</a:t>
            </a:r>
            <a:r>
              <a:rPr lang="en-US" sz="1600" i="1" u="none" strike="noStrike" cap="none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u="none" strike="noStrike" cap="none" dirty="0" err="1" smtClean="0">
                <a:latin typeface="+mj-lt"/>
                <a:cs typeface="Arial" panose="020B0604020202020204" pitchFamily="34" charset="0"/>
              </a:rPr>
              <a:t>dạng</a:t>
            </a:r>
            <a:r>
              <a:rPr lang="en-US" sz="1600" i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 smtClean="0">
                <a:latin typeface="+mj-lt"/>
                <a:cs typeface="Arial" panose="020B0604020202020204" pitchFamily="34" charset="0"/>
              </a:rPr>
              <a:t>biển</a:t>
            </a:r>
            <a:r>
              <a:rPr lang="en-US" sz="1600" i="1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 smtClean="0">
                <a:latin typeface="+mj-lt"/>
                <a:cs typeface="Arial" panose="020B0604020202020204" pitchFamily="34" charset="0"/>
              </a:rPr>
              <a:t>báo</a:t>
            </a:r>
            <a:r>
              <a:rPr lang="en-US" sz="1600" i="1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 smtClean="0">
                <a:latin typeface="+mj-lt"/>
                <a:cs typeface="Arial" panose="020B0604020202020204" pitchFamily="34" charset="0"/>
              </a:rPr>
              <a:t>giao</a:t>
            </a:r>
            <a:r>
              <a:rPr lang="en-US" sz="1600" i="1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 smtClean="0">
                <a:latin typeface="+mj-lt"/>
                <a:cs typeface="Arial" panose="020B0604020202020204" pitchFamily="34" charset="0"/>
              </a:rPr>
              <a:t>thông</a:t>
            </a:r>
            <a:r>
              <a:rPr lang="en-US" sz="1600" i="1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 smtClean="0">
                <a:latin typeface="+mj-lt"/>
                <a:cs typeface="Arial" panose="020B0604020202020204" pitchFamily="34" charset="0"/>
              </a:rPr>
              <a:t>đường</a:t>
            </a:r>
            <a:r>
              <a:rPr lang="en-US" sz="1600" i="1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 smtClean="0">
                <a:latin typeface="+mj-lt"/>
                <a:cs typeface="Arial" panose="020B0604020202020204" pitchFamily="34" charset="0"/>
              </a:rPr>
              <a:t>bộ</a:t>
            </a:r>
            <a:r>
              <a:rPr lang="en-US" sz="1600" i="1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 smtClean="0">
                <a:latin typeface="+mj-lt"/>
                <a:cs typeface="Arial" panose="020B0604020202020204" pitchFamily="34" charset="0"/>
              </a:rPr>
              <a:t>sử</a:t>
            </a:r>
            <a:r>
              <a:rPr lang="en-US" sz="1600" i="1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 smtClean="0">
                <a:latin typeface="+mj-lt"/>
                <a:cs typeface="Arial" panose="020B0604020202020204" pitchFamily="34" charset="0"/>
              </a:rPr>
              <a:t>dụng</a:t>
            </a:r>
            <a:r>
              <a:rPr lang="en-US" sz="1600" i="1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 smtClean="0">
                <a:latin typeface="+mj-lt"/>
                <a:cs typeface="Arial" panose="020B0604020202020204" pitchFamily="34" charset="0"/>
              </a:rPr>
              <a:t>đặc</a:t>
            </a:r>
            <a:r>
              <a:rPr lang="en-US" sz="1600" i="1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 smtClean="0">
                <a:latin typeface="+mj-lt"/>
                <a:cs typeface="Arial" panose="020B0604020202020204" pitchFamily="34" charset="0"/>
              </a:rPr>
              <a:t>trưng</a:t>
            </a:r>
            <a:r>
              <a:rPr lang="en-US" sz="1600" i="1" dirty="0" smtClean="0">
                <a:latin typeface="+mj-lt"/>
                <a:cs typeface="Arial" panose="020B0604020202020204" pitchFamily="34" charset="0"/>
              </a:rPr>
              <a:t> HOG </a:t>
            </a:r>
            <a:r>
              <a:rPr lang="en-US" sz="1600" i="1" dirty="0" err="1" smtClean="0">
                <a:latin typeface="+mj-lt"/>
                <a:cs typeface="Arial" panose="020B0604020202020204" pitchFamily="34" charset="0"/>
              </a:rPr>
              <a:t>và</a:t>
            </a:r>
            <a:r>
              <a:rPr lang="en-US" sz="1600" i="1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 smtClean="0">
                <a:latin typeface="+mj-lt"/>
                <a:cs typeface="Arial" panose="020B0604020202020204" pitchFamily="34" charset="0"/>
              </a:rPr>
              <a:t>mạng</a:t>
            </a:r>
            <a:r>
              <a:rPr lang="en-US" sz="1600" i="1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 smtClean="0">
                <a:latin typeface="+mj-lt"/>
                <a:cs typeface="Arial" panose="020B0604020202020204" pitchFamily="34" charset="0"/>
              </a:rPr>
              <a:t>nơ-ron</a:t>
            </a:r>
            <a:r>
              <a:rPr lang="en-US" sz="1600" i="1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 smtClean="0">
                <a:latin typeface="+mj-lt"/>
                <a:cs typeface="Arial" panose="020B0604020202020204" pitchFamily="34" charset="0"/>
              </a:rPr>
              <a:t>nhân</a:t>
            </a:r>
            <a:r>
              <a:rPr lang="en-US" sz="1600" i="1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 smtClean="0">
                <a:latin typeface="+mj-lt"/>
                <a:cs typeface="Arial" panose="020B0604020202020204" pitchFamily="34" charset="0"/>
              </a:rPr>
              <a:t>tạo</a:t>
            </a:r>
            <a:r>
              <a:rPr lang="en-US" sz="1600" i="1" u="none" strike="noStrike" cap="none" dirty="0" smtClean="0">
                <a:latin typeface="+mj-lt"/>
                <a:cs typeface="Arial" panose="020B0604020202020204" pitchFamily="34" charset="0"/>
              </a:rPr>
              <a:t>”</a:t>
            </a:r>
            <a:endParaRPr lang="en-US" sz="1600" i="1" u="none" strike="noStrike" cap="none" dirty="0" smtClean="0">
              <a:latin typeface="+mj-lt"/>
              <a:cs typeface="Arial" panose="020B0604020202020204" pitchFamily="34" charset="0"/>
            </a:endParaRPr>
          </a:p>
          <a:p>
            <a:pPr marL="165100" marR="0" lvl="1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ct val="100000"/>
              <a:buNone/>
            </a:pPr>
            <a:r>
              <a:rPr lang="en-US" sz="1600" dirty="0" smtClean="0">
                <a:latin typeface="+mj-lt"/>
                <a:cs typeface="Arial" panose="020B0604020202020204" pitchFamily="34" charset="0"/>
              </a:rPr>
              <a:t>[3] </a:t>
            </a:r>
            <a:r>
              <a:rPr lang="en-US" sz="1600" dirty="0" err="1" smtClean="0">
                <a:latin typeface="+mj-lt"/>
                <a:cs typeface="Arial" panose="020B0604020202020204" pitchFamily="34" charset="0"/>
              </a:rPr>
              <a:t>Đinh</a:t>
            </a:r>
            <a:r>
              <a:rPr lang="en-US" sz="16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+mj-lt"/>
                <a:cs typeface="Arial" panose="020B0604020202020204" pitchFamily="34" charset="0"/>
              </a:rPr>
              <a:t>Thành</a:t>
            </a:r>
            <a:r>
              <a:rPr lang="en-US" sz="16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+mj-lt"/>
                <a:cs typeface="Arial" panose="020B0604020202020204" pitchFamily="34" charset="0"/>
              </a:rPr>
              <a:t>Nhân</a:t>
            </a:r>
            <a:r>
              <a:rPr lang="en-US" sz="1600" dirty="0">
                <a:latin typeface="+mj-lt"/>
                <a:cs typeface="Arial" panose="020B0604020202020204" pitchFamily="34" charset="0"/>
              </a:rPr>
              <a:t>, “</a:t>
            </a:r>
            <a:r>
              <a:rPr lang="en-US" sz="1600" i="1" dirty="0" err="1">
                <a:latin typeface="+mj-lt"/>
                <a:cs typeface="Arial" panose="020B0604020202020204" pitchFamily="34" charset="0"/>
              </a:rPr>
              <a:t>Hệ</a:t>
            </a:r>
            <a:r>
              <a:rPr lang="en-US" sz="1600" i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+mj-lt"/>
                <a:cs typeface="Arial" panose="020B0604020202020204" pitchFamily="34" charset="0"/>
              </a:rPr>
              <a:t>thống</a:t>
            </a:r>
            <a:r>
              <a:rPr lang="en-US" sz="1600" i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+mj-lt"/>
                <a:cs typeface="Arial" panose="020B0604020202020204" pitchFamily="34" charset="0"/>
              </a:rPr>
              <a:t>cảnh</a:t>
            </a:r>
            <a:r>
              <a:rPr lang="en-US" sz="1600" i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+mj-lt"/>
                <a:cs typeface="Arial" panose="020B0604020202020204" pitchFamily="34" charset="0"/>
              </a:rPr>
              <a:t>báo</a:t>
            </a:r>
            <a:r>
              <a:rPr lang="en-US" sz="1600" i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+mj-lt"/>
                <a:cs typeface="Arial" panose="020B0604020202020204" pitchFamily="34" charset="0"/>
              </a:rPr>
              <a:t>tài</a:t>
            </a:r>
            <a:r>
              <a:rPr lang="en-US" sz="1600" i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+mj-lt"/>
                <a:cs typeface="Arial" panose="020B0604020202020204" pitchFamily="34" charset="0"/>
              </a:rPr>
              <a:t>xế</a:t>
            </a:r>
            <a:r>
              <a:rPr lang="en-US" sz="1600" i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+mj-lt"/>
                <a:cs typeface="Arial" panose="020B0604020202020204" pitchFamily="34" charset="0"/>
              </a:rPr>
              <a:t>buồn</a:t>
            </a:r>
            <a:r>
              <a:rPr lang="en-US" sz="1600" i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+mj-lt"/>
                <a:cs typeface="Arial" panose="020B0604020202020204" pitchFamily="34" charset="0"/>
              </a:rPr>
              <a:t>ngủ</a:t>
            </a:r>
            <a:r>
              <a:rPr lang="en-US" sz="1600" dirty="0" smtClean="0">
                <a:latin typeface="+mj-lt"/>
                <a:cs typeface="Arial" panose="020B0604020202020204" pitchFamily="34" charset="0"/>
              </a:rPr>
              <a:t>”, </a:t>
            </a:r>
            <a:r>
              <a:rPr lang="en-US" sz="1600" dirty="0" err="1" smtClean="0">
                <a:latin typeface="+mj-lt"/>
                <a:cs typeface="Arial" panose="020B0604020202020204" pitchFamily="34" charset="0"/>
              </a:rPr>
              <a:t>Cần</a:t>
            </a:r>
            <a:r>
              <a:rPr lang="en-US" sz="1600" dirty="0" smtClean="0">
                <a:latin typeface="+mj-lt"/>
                <a:cs typeface="Arial" panose="020B0604020202020204" pitchFamily="34" charset="0"/>
              </a:rPr>
              <a:t> Thơ-2017</a:t>
            </a:r>
          </a:p>
          <a:p>
            <a:pPr marL="165100" marR="0" lvl="1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ct val="100000"/>
              <a:buNone/>
            </a:pPr>
            <a:r>
              <a:rPr lang="en-US" sz="1600" dirty="0" smtClean="0">
                <a:latin typeface="+mj-lt"/>
                <a:cs typeface="Arial" panose="020B0604020202020204" pitchFamily="34" charset="0"/>
              </a:rPr>
              <a:t>[4] </a:t>
            </a:r>
            <a:r>
              <a:rPr lang="en-US" sz="1600" dirty="0" err="1" smtClean="0">
                <a:latin typeface="+mj-lt"/>
                <a:cs typeface="Arial" panose="020B0604020202020204" pitchFamily="34" charset="0"/>
              </a:rPr>
              <a:t>Vân</a:t>
            </a:r>
            <a:r>
              <a:rPr lang="en-US" sz="16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+mj-lt"/>
                <a:cs typeface="Arial" panose="020B0604020202020204" pitchFamily="34" charset="0"/>
              </a:rPr>
              <a:t>Nguyễn</a:t>
            </a:r>
            <a:r>
              <a:rPr lang="en-US" sz="1600" dirty="0" smtClean="0">
                <a:latin typeface="+mj-lt"/>
                <a:cs typeface="Arial" panose="020B0604020202020204" pitchFamily="34" charset="0"/>
              </a:rPr>
              <a:t>, “</a:t>
            </a:r>
            <a:r>
              <a:rPr lang="en-US" sz="1600" i="1" dirty="0" err="1" smtClean="0">
                <a:latin typeface="+mj-lt"/>
                <a:cs typeface="Arial" panose="020B0604020202020204" pitchFamily="34" charset="0"/>
              </a:rPr>
              <a:t>Nghiên</a:t>
            </a:r>
            <a:r>
              <a:rPr lang="en-US" sz="1600" i="1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 smtClean="0">
                <a:latin typeface="+mj-lt"/>
                <a:cs typeface="Arial" panose="020B0604020202020204" pitchFamily="34" charset="0"/>
              </a:rPr>
              <a:t>cứu</a:t>
            </a:r>
            <a:r>
              <a:rPr lang="en-US" sz="1600" i="1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 smtClean="0">
                <a:latin typeface="+mj-lt"/>
                <a:cs typeface="Arial" panose="020B0604020202020204" pitchFamily="34" charset="0"/>
              </a:rPr>
              <a:t>nhận</a:t>
            </a:r>
            <a:r>
              <a:rPr lang="en-US" sz="1600" i="1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 smtClean="0">
                <a:latin typeface="+mj-lt"/>
                <a:cs typeface="Arial" panose="020B0604020202020204" pitchFamily="34" charset="0"/>
              </a:rPr>
              <a:t>dạng</a:t>
            </a:r>
            <a:r>
              <a:rPr lang="en-US" sz="1600" i="1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 smtClean="0">
                <a:latin typeface="+mj-lt"/>
                <a:cs typeface="Arial" panose="020B0604020202020204" pitchFamily="34" charset="0"/>
              </a:rPr>
              <a:t>biểu</a:t>
            </a:r>
            <a:r>
              <a:rPr lang="en-US" sz="1600" i="1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 smtClean="0">
                <a:latin typeface="+mj-lt"/>
                <a:cs typeface="Arial" panose="020B0604020202020204" pitchFamily="34" charset="0"/>
              </a:rPr>
              <a:t>cảm</a:t>
            </a:r>
            <a:r>
              <a:rPr lang="en-US" sz="1600" i="1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 smtClean="0">
                <a:latin typeface="+mj-lt"/>
                <a:cs typeface="Arial" panose="020B0604020202020204" pitchFamily="34" charset="0"/>
              </a:rPr>
              <a:t>mặt</a:t>
            </a:r>
            <a:r>
              <a:rPr lang="en-US" sz="1600" i="1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 smtClean="0">
                <a:latin typeface="+mj-lt"/>
                <a:cs typeface="Arial" panose="020B0604020202020204" pitchFamily="34" charset="0"/>
              </a:rPr>
              <a:t>người</a:t>
            </a:r>
            <a:r>
              <a:rPr lang="en-US" sz="1600" i="1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 smtClean="0">
                <a:latin typeface="+mj-lt"/>
                <a:cs typeface="Arial" panose="020B0604020202020204" pitchFamily="34" charset="0"/>
              </a:rPr>
              <a:t>trong</a:t>
            </a:r>
            <a:r>
              <a:rPr lang="en-US" sz="1600" i="1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 smtClean="0">
                <a:latin typeface="+mj-lt"/>
                <a:cs typeface="Arial" panose="020B0604020202020204" pitchFamily="34" charset="0"/>
              </a:rPr>
              <a:t>tương</a:t>
            </a:r>
            <a:r>
              <a:rPr lang="en-US" sz="1600" i="1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 smtClean="0">
                <a:latin typeface="+mj-lt"/>
                <a:cs typeface="Arial" panose="020B0604020202020204" pitchFamily="34" charset="0"/>
              </a:rPr>
              <a:t>tác</a:t>
            </a:r>
            <a:r>
              <a:rPr lang="en-US" sz="1600" i="1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 smtClean="0">
                <a:latin typeface="+mj-lt"/>
                <a:cs typeface="Arial" panose="020B0604020202020204" pitchFamily="34" charset="0"/>
              </a:rPr>
              <a:t>người</a:t>
            </a:r>
            <a:r>
              <a:rPr lang="en-US" sz="1600" i="1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 smtClean="0">
                <a:latin typeface="+mj-lt"/>
                <a:cs typeface="Arial" panose="020B0604020202020204" pitchFamily="34" charset="0"/>
              </a:rPr>
              <a:t>máy</a:t>
            </a:r>
            <a:r>
              <a:rPr lang="en-US" sz="1600" dirty="0" smtClean="0">
                <a:latin typeface="+mj-lt"/>
                <a:cs typeface="Arial" panose="020B0604020202020204" pitchFamily="34" charset="0"/>
              </a:rPr>
              <a:t>”, </a:t>
            </a:r>
            <a:r>
              <a:rPr lang="en-US" sz="1600" dirty="0" err="1" smtClean="0">
                <a:latin typeface="+mj-lt"/>
                <a:cs typeface="Arial" panose="020B0604020202020204" pitchFamily="34" charset="0"/>
              </a:rPr>
              <a:t>Hải</a:t>
            </a:r>
            <a:r>
              <a:rPr lang="en-US" sz="1600" dirty="0" smtClean="0">
                <a:latin typeface="+mj-lt"/>
                <a:cs typeface="Arial" panose="020B0604020202020204" pitchFamily="34" charset="0"/>
              </a:rPr>
              <a:t> Phòng</a:t>
            </a:r>
            <a:r>
              <a:rPr lang="en-US" sz="1600" dirty="0">
                <a:latin typeface="+mj-lt"/>
                <a:cs typeface="Arial" panose="020B0604020202020204" pitchFamily="34" charset="0"/>
              </a:rPr>
              <a:t>-</a:t>
            </a:r>
            <a:r>
              <a:rPr lang="en-US" sz="1600" dirty="0" smtClean="0">
                <a:latin typeface="+mj-lt"/>
                <a:cs typeface="Arial" panose="020B0604020202020204" pitchFamily="34" charset="0"/>
              </a:rPr>
              <a:t>2016</a:t>
            </a:r>
            <a:endParaRPr lang="en-US" sz="1600" dirty="0">
              <a:latin typeface="+mj-lt"/>
              <a:cs typeface="Arial" panose="020B0604020202020204" pitchFamily="34" charset="0"/>
            </a:endParaRPr>
          </a:p>
          <a:p>
            <a:pPr marL="342900" marR="0" lvl="0" indent="-355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Arial"/>
              <a:buChar char="❖"/>
            </a:pPr>
            <a:r>
              <a:rPr lang="en-US" sz="1600" b="1" strike="noStrike" cap="none" dirty="0" err="1">
                <a:latin typeface="+mj-lt"/>
                <a:ea typeface="Arial"/>
                <a:cs typeface="Arial" panose="020B0604020202020204" pitchFamily="34" charset="0"/>
                <a:sym typeface="Arial"/>
              </a:rPr>
              <a:t>Tiếng</a:t>
            </a:r>
            <a:r>
              <a:rPr lang="en-US" sz="1600" b="1" strike="noStrike" cap="none" dirty="0">
                <a:latin typeface="+mj-lt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1600" b="1" strike="noStrike" cap="none" dirty="0" err="1" smtClean="0">
                <a:latin typeface="+mj-lt"/>
                <a:ea typeface="Arial"/>
                <a:cs typeface="Arial" panose="020B0604020202020204" pitchFamily="34" charset="0"/>
                <a:sym typeface="Arial"/>
              </a:rPr>
              <a:t>Anh</a:t>
            </a:r>
            <a:endParaRPr lang="en-US" sz="1600" dirty="0">
              <a:latin typeface="+mj-lt"/>
              <a:cs typeface="Arial" panose="020B0604020202020204" pitchFamily="34" charset="0"/>
            </a:endParaRPr>
          </a:p>
          <a:p>
            <a:pPr marL="165100" marR="0" lvl="1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ct val="100000"/>
              <a:buNone/>
            </a:pPr>
            <a:r>
              <a:rPr lang="en-US" sz="1600" i="0" u="none" strike="noStrike" cap="none" dirty="0" smtClean="0">
                <a:latin typeface="+mj-lt"/>
                <a:cs typeface="Arial" panose="020B0604020202020204" pitchFamily="34" charset="0"/>
              </a:rPr>
              <a:t>[</a:t>
            </a:r>
            <a:r>
              <a:rPr lang="en-US" sz="1600" dirty="0">
                <a:latin typeface="+mj-lt"/>
                <a:cs typeface="Arial" panose="020B0604020202020204" pitchFamily="34" charset="0"/>
              </a:rPr>
              <a:t>1</a:t>
            </a:r>
            <a:r>
              <a:rPr lang="en-US" sz="1600" i="0" u="none" strike="noStrike" cap="none" dirty="0" smtClean="0">
                <a:latin typeface="+mj-lt"/>
                <a:cs typeface="Arial" panose="020B0604020202020204" pitchFamily="34" charset="0"/>
              </a:rPr>
              <a:t>] </a:t>
            </a:r>
            <a:r>
              <a:rPr lang="en-US" sz="1600" dirty="0">
                <a:latin typeface="+mj-lt"/>
                <a:cs typeface="Arial" panose="020B0604020202020204" pitchFamily="34" charset="0"/>
              </a:rPr>
              <a:t>James </a:t>
            </a:r>
            <a:r>
              <a:rPr lang="en-US" sz="1600" dirty="0" err="1">
                <a:latin typeface="+mj-lt"/>
                <a:cs typeface="Arial" panose="020B0604020202020204" pitchFamily="34" charset="0"/>
              </a:rPr>
              <a:t>Pao</a:t>
            </a:r>
            <a:r>
              <a:rPr lang="en-US" sz="1600" dirty="0">
                <a:latin typeface="+mj-lt"/>
                <a:cs typeface="Arial" panose="020B0604020202020204" pitchFamily="34" charset="0"/>
              </a:rPr>
              <a:t>, “</a:t>
            </a:r>
            <a:r>
              <a:rPr lang="en-US" sz="1600" i="1" dirty="0">
                <a:latin typeface="+mj-lt"/>
                <a:cs typeface="Arial" panose="020B0604020202020204" pitchFamily="34" charset="0"/>
              </a:rPr>
              <a:t>Emotion Detection Through Facial Feature Recognition</a:t>
            </a:r>
            <a:r>
              <a:rPr lang="en-US" sz="1600" dirty="0">
                <a:latin typeface="+mj-lt"/>
                <a:cs typeface="Arial" panose="020B0604020202020204" pitchFamily="34" charset="0"/>
              </a:rPr>
              <a:t>”</a:t>
            </a:r>
          </a:p>
          <a:p>
            <a:pPr marL="165100" marR="0" lvl="1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ct val="100000"/>
              <a:buNone/>
            </a:pPr>
            <a:r>
              <a:rPr lang="en-US" sz="1600" i="0" u="none" strike="noStrike" cap="none" dirty="0" smtClean="0">
                <a:latin typeface="+mj-lt"/>
                <a:cs typeface="Arial" panose="020B0604020202020204" pitchFamily="34" charset="0"/>
              </a:rPr>
              <a:t>[</a:t>
            </a:r>
            <a:r>
              <a:rPr lang="en-US" sz="1600" dirty="0">
                <a:latin typeface="+mj-lt"/>
                <a:cs typeface="Arial" panose="020B0604020202020204" pitchFamily="34" charset="0"/>
              </a:rPr>
              <a:t>2</a:t>
            </a:r>
            <a:r>
              <a:rPr lang="en-US" sz="1600" i="0" u="none" strike="noStrike" cap="none" dirty="0" smtClean="0">
                <a:latin typeface="+mj-lt"/>
                <a:cs typeface="Arial" panose="020B0604020202020204" pitchFamily="34" charset="0"/>
              </a:rPr>
              <a:t>] </a:t>
            </a:r>
            <a:r>
              <a:rPr lang="en-US" sz="1600" dirty="0">
                <a:latin typeface="+mj-lt"/>
                <a:cs typeface="Arial" panose="020B0604020202020204" pitchFamily="34" charset="0"/>
              </a:rPr>
              <a:t>Monika </a:t>
            </a:r>
            <a:r>
              <a:rPr lang="en-US" sz="1600" dirty="0" smtClean="0">
                <a:latin typeface="+mj-lt"/>
                <a:cs typeface="Arial" panose="020B0604020202020204" pitchFamily="34" charset="0"/>
              </a:rPr>
              <a:t>Dubey</a:t>
            </a:r>
            <a:r>
              <a:rPr lang="en-US" sz="16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dirty="0" smtClean="0">
                <a:latin typeface="+mj-lt"/>
                <a:cs typeface="Arial" panose="020B0604020202020204" pitchFamily="34" charset="0"/>
              </a:rPr>
              <a:t>et al.</a:t>
            </a:r>
            <a:r>
              <a:rPr lang="en-US" sz="1600" dirty="0" smtClean="0">
                <a:latin typeface="+mj-lt"/>
                <a:cs typeface="Arial" panose="020B0604020202020204" pitchFamily="34" charset="0"/>
              </a:rPr>
              <a:t>, </a:t>
            </a:r>
            <a:r>
              <a:rPr lang="en-US" sz="1600" dirty="0">
                <a:latin typeface="+mj-lt"/>
                <a:cs typeface="Arial" panose="020B0604020202020204" pitchFamily="34" charset="0"/>
              </a:rPr>
              <a:t>“</a:t>
            </a:r>
            <a:r>
              <a:rPr lang="en-US" sz="1600" i="1" dirty="0">
                <a:latin typeface="+mj-lt"/>
                <a:cs typeface="Arial" panose="020B0604020202020204" pitchFamily="34" charset="0"/>
              </a:rPr>
              <a:t>Automatic Emotion Recognition Using Facial Expression: A Review</a:t>
            </a:r>
            <a:r>
              <a:rPr lang="en-US" sz="1600" dirty="0">
                <a:latin typeface="+mj-lt"/>
                <a:cs typeface="Arial" panose="020B0604020202020204" pitchFamily="34" charset="0"/>
              </a:rPr>
              <a:t>”</a:t>
            </a:r>
          </a:p>
          <a:p>
            <a:pPr marL="165100" marR="0" lvl="1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ct val="100000"/>
              <a:buNone/>
            </a:pPr>
            <a:r>
              <a:rPr lang="en-US" sz="1600" dirty="0" smtClean="0">
                <a:latin typeface="+mj-lt"/>
                <a:cs typeface="Arial" panose="020B0604020202020204" pitchFamily="34" charset="0"/>
              </a:rPr>
              <a:t>[3</a:t>
            </a:r>
            <a:r>
              <a:rPr lang="en-US" sz="1600" i="0" u="none" strike="noStrike" cap="none" dirty="0" smtClean="0">
                <a:latin typeface="+mj-lt"/>
                <a:cs typeface="Arial" panose="020B0604020202020204" pitchFamily="34" charset="0"/>
              </a:rPr>
              <a:t>] </a:t>
            </a:r>
            <a:r>
              <a:rPr lang="en-US" sz="1600" dirty="0">
                <a:latin typeface="+mj-lt"/>
                <a:cs typeface="Arial" panose="020B0604020202020204" pitchFamily="34" charset="0"/>
              </a:rPr>
              <a:t>N </a:t>
            </a:r>
            <a:r>
              <a:rPr lang="en-US" sz="1600" dirty="0" err="1" smtClean="0">
                <a:latin typeface="+mj-lt"/>
                <a:cs typeface="Arial" panose="020B0604020202020204" pitchFamily="34" charset="0"/>
              </a:rPr>
              <a:t>Dharmesh</a:t>
            </a:r>
            <a:r>
              <a:rPr lang="en-US" sz="16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dirty="0" smtClean="0">
                <a:latin typeface="+mj-lt"/>
                <a:cs typeface="Arial" panose="020B0604020202020204" pitchFamily="34" charset="0"/>
              </a:rPr>
              <a:t>et al.</a:t>
            </a:r>
            <a:r>
              <a:rPr lang="en-US" sz="1600" dirty="0" smtClean="0">
                <a:latin typeface="+mj-lt"/>
                <a:cs typeface="Arial" panose="020B0604020202020204" pitchFamily="34" charset="0"/>
              </a:rPr>
              <a:t>, </a:t>
            </a:r>
            <a:r>
              <a:rPr lang="en-US" sz="1600" dirty="0">
                <a:latin typeface="+mj-lt"/>
                <a:cs typeface="Arial" panose="020B0604020202020204" pitchFamily="34" charset="0"/>
              </a:rPr>
              <a:t>“</a:t>
            </a:r>
            <a:r>
              <a:rPr lang="en-US" sz="1600" i="1" dirty="0">
                <a:latin typeface="+mj-lt"/>
                <a:cs typeface="Arial" panose="020B0604020202020204" pitchFamily="34" charset="0"/>
              </a:rPr>
              <a:t>Emotion Detection: A Feature Analysis</a:t>
            </a:r>
            <a:r>
              <a:rPr lang="en-US" sz="1600" dirty="0">
                <a:latin typeface="+mj-lt"/>
                <a:cs typeface="Arial" panose="020B0604020202020204" pitchFamily="34" charset="0"/>
              </a:rPr>
              <a:t>”, Department of Computer Science, </a:t>
            </a:r>
            <a:r>
              <a:rPr lang="en-US" sz="1600" dirty="0" err="1">
                <a:latin typeface="+mj-lt"/>
                <a:cs typeface="Arial" panose="020B0604020202020204" pitchFamily="34" charset="0"/>
              </a:rPr>
              <a:t>Veermate</a:t>
            </a:r>
            <a:r>
              <a:rPr lang="en-US" sz="16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+mj-lt"/>
                <a:cs typeface="Arial" panose="020B0604020202020204" pitchFamily="34" charset="0"/>
              </a:rPr>
              <a:t>Jijabai</a:t>
            </a:r>
            <a:r>
              <a:rPr lang="en-US" sz="1600" dirty="0">
                <a:latin typeface="+mj-lt"/>
                <a:cs typeface="Arial" panose="020B0604020202020204" pitchFamily="34" charset="0"/>
              </a:rPr>
              <a:t> Technology </a:t>
            </a:r>
            <a:r>
              <a:rPr lang="en-US" sz="1600" dirty="0" err="1">
                <a:latin typeface="+mj-lt"/>
                <a:cs typeface="Arial" panose="020B0604020202020204" pitchFamily="34" charset="0"/>
              </a:rPr>
              <a:t>Instatue</a:t>
            </a:r>
            <a:r>
              <a:rPr lang="en-US" sz="1600" dirty="0">
                <a:latin typeface="+mj-lt"/>
                <a:cs typeface="Arial" panose="020B0604020202020204" pitchFamily="34" charset="0"/>
              </a:rPr>
              <a:t>, Mumbai, India.</a:t>
            </a:r>
          </a:p>
          <a:p>
            <a:pPr marL="165100" marR="0" lvl="1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ct val="100000"/>
              <a:buNone/>
            </a:pPr>
            <a:r>
              <a:rPr lang="en-US" sz="1600" i="0" u="none" strike="noStrike" cap="none" dirty="0" smtClean="0">
                <a:latin typeface="+mj-lt"/>
                <a:cs typeface="Arial" panose="020B0604020202020204" pitchFamily="34" charset="0"/>
              </a:rPr>
              <a:t>[</a:t>
            </a:r>
            <a:r>
              <a:rPr lang="en-US" sz="1600" dirty="0">
                <a:latin typeface="+mj-lt"/>
                <a:cs typeface="Arial" panose="020B0604020202020204" pitchFamily="34" charset="0"/>
              </a:rPr>
              <a:t>4</a:t>
            </a:r>
            <a:r>
              <a:rPr lang="en-US" sz="1600" i="0" u="none" strike="noStrike" cap="none" dirty="0" smtClean="0">
                <a:latin typeface="+mj-lt"/>
                <a:cs typeface="Arial" panose="020B0604020202020204" pitchFamily="34" charset="0"/>
              </a:rPr>
              <a:t>]  </a:t>
            </a:r>
            <a:r>
              <a:rPr lang="en-US" sz="1600" dirty="0">
                <a:latin typeface="+mj-lt"/>
                <a:cs typeface="Arial" panose="020B0604020202020204" pitchFamily="34" charset="0"/>
              </a:rPr>
              <a:t>Pascal </a:t>
            </a:r>
            <a:r>
              <a:rPr lang="en-US" sz="1600" dirty="0" smtClean="0">
                <a:latin typeface="+mj-lt"/>
                <a:cs typeface="Arial" panose="020B0604020202020204" pitchFamily="34" charset="0"/>
              </a:rPr>
              <a:t>Ackermann</a:t>
            </a:r>
            <a:r>
              <a:rPr lang="en-US" sz="16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dirty="0" smtClean="0">
                <a:latin typeface="+mj-lt"/>
                <a:cs typeface="Arial" panose="020B0604020202020204" pitchFamily="34" charset="0"/>
              </a:rPr>
              <a:t>et al.</a:t>
            </a:r>
            <a:r>
              <a:rPr lang="en-US" sz="1600" dirty="0" smtClean="0">
                <a:latin typeface="+mj-lt"/>
                <a:cs typeface="Arial" panose="020B0604020202020204" pitchFamily="34" charset="0"/>
              </a:rPr>
              <a:t>, </a:t>
            </a:r>
            <a:r>
              <a:rPr lang="en-US" sz="1600" dirty="0">
                <a:latin typeface="+mj-lt"/>
                <a:cs typeface="Arial" panose="020B0604020202020204" pitchFamily="34" charset="0"/>
              </a:rPr>
              <a:t>“</a:t>
            </a:r>
            <a:r>
              <a:rPr lang="en-US" sz="1600" i="1" dirty="0">
                <a:latin typeface="+mj-lt"/>
                <a:cs typeface="Arial" panose="020B0604020202020204" pitchFamily="34" charset="0"/>
              </a:rPr>
              <a:t>EEG-based Automatic Emotion Recognition: Feature Extraction, Selection and Classification Methods</a:t>
            </a:r>
            <a:r>
              <a:rPr lang="en-US" sz="1600" dirty="0">
                <a:latin typeface="+mj-lt"/>
                <a:cs typeface="Arial" panose="020B0604020202020204" pitchFamily="34" charset="0"/>
              </a:rPr>
              <a:t>” </a:t>
            </a:r>
            <a:endParaRPr lang="en-US" sz="1600" dirty="0" smtClean="0">
              <a:latin typeface="+mj-lt"/>
              <a:cs typeface="Arial" panose="020B0604020202020204" pitchFamily="34" charset="0"/>
            </a:endParaRPr>
          </a:p>
          <a:p>
            <a:pPr marL="165100" marR="0" lvl="1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ct val="100000"/>
              <a:buNone/>
            </a:pPr>
            <a:r>
              <a:rPr lang="en-US" sz="1600" dirty="0" smtClean="0">
                <a:latin typeface="+mj-lt"/>
                <a:cs typeface="Arial" panose="020B0604020202020204" pitchFamily="34" charset="0"/>
              </a:rPr>
              <a:t>[5] Amit </a:t>
            </a:r>
            <a:r>
              <a:rPr lang="en-US" sz="1600" dirty="0" err="1" smtClean="0">
                <a:latin typeface="+mj-lt"/>
                <a:cs typeface="Arial" panose="020B0604020202020204" pitchFamily="34" charset="0"/>
              </a:rPr>
              <a:t>Konar</a:t>
            </a:r>
            <a:r>
              <a:rPr lang="en-US" sz="1600" dirty="0" smtClean="0">
                <a:latin typeface="+mj-lt"/>
                <a:cs typeface="Arial" panose="020B0604020202020204" pitchFamily="34" charset="0"/>
              </a:rPr>
              <a:t> et al., </a:t>
            </a:r>
            <a:r>
              <a:rPr lang="en-US" sz="1600" i="1" dirty="0" smtClean="0">
                <a:latin typeface="+mj-lt"/>
                <a:cs typeface="Arial" panose="020B0604020202020204" pitchFamily="34" charset="0"/>
              </a:rPr>
              <a:t>“Emotion Recognition. A Pattern Analysis Approach”, India-2014</a:t>
            </a:r>
          </a:p>
          <a:p>
            <a:pPr marL="165100" lvl="1" indent="0">
              <a:spcBef>
                <a:spcPts val="280"/>
              </a:spcBef>
              <a:buSzPct val="100000"/>
              <a:buNone/>
            </a:pPr>
            <a:r>
              <a:rPr lang="en-US" sz="1600" dirty="0" smtClean="0">
                <a:latin typeface="+mj-lt"/>
                <a:cs typeface="Arial" panose="020B0604020202020204" pitchFamily="34" charset="0"/>
              </a:rPr>
              <a:t>[6] </a:t>
            </a:r>
            <a:r>
              <a:rPr lang="en-US" sz="1600" dirty="0" err="1">
                <a:cs typeface="Arial" panose="020B0604020202020204" pitchFamily="34" charset="0"/>
              </a:rPr>
              <a:t>Lê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Hoàng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Thái</a:t>
            </a:r>
            <a:r>
              <a:rPr lang="en-US" sz="1600" dirty="0">
                <a:cs typeface="Arial" panose="020B0604020202020204" pitchFamily="34" charset="0"/>
              </a:rPr>
              <a:t> et al., </a:t>
            </a:r>
            <a:r>
              <a:rPr lang="en-US" sz="1600" i="1" dirty="0">
                <a:cs typeface="Arial" panose="020B0604020202020204" pitchFamily="34" charset="0"/>
              </a:rPr>
              <a:t>“Face Alignment Using Active Shape Model and Support Vector Machine”, </a:t>
            </a:r>
            <a:r>
              <a:rPr lang="en-US" sz="1600" i="1" dirty="0" smtClean="0">
                <a:cs typeface="Arial" panose="020B0604020202020204" pitchFamily="34" charset="0"/>
              </a:rPr>
              <a:t>HCM</a:t>
            </a:r>
          </a:p>
          <a:p>
            <a:pPr marL="165100" lvl="1" indent="0">
              <a:spcBef>
                <a:spcPts val="280"/>
              </a:spcBef>
              <a:buSzPct val="100000"/>
              <a:buNone/>
            </a:pPr>
            <a:r>
              <a:rPr lang="en-US" sz="1600" dirty="0" smtClean="0">
                <a:latin typeface="+mj-lt"/>
                <a:cs typeface="Arial" panose="020B0604020202020204" pitchFamily="34" charset="0"/>
              </a:rPr>
              <a:t>[7] </a:t>
            </a:r>
            <a:r>
              <a:rPr lang="en-US" sz="1600" dirty="0" err="1" smtClean="0">
                <a:latin typeface="+mj-lt"/>
                <a:cs typeface="Arial" panose="020B0604020202020204" pitchFamily="34" charset="0"/>
              </a:rPr>
              <a:t>Ajit</a:t>
            </a:r>
            <a:r>
              <a:rPr lang="en-US" sz="16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dirty="0" smtClean="0">
                <a:latin typeface="+mj-lt"/>
                <a:cs typeface="Arial" panose="020B0604020202020204" pitchFamily="34" charset="0"/>
              </a:rPr>
              <a:t>P. </a:t>
            </a:r>
            <a:r>
              <a:rPr lang="en-US" sz="1600" dirty="0" err="1" smtClean="0">
                <a:latin typeface="+mj-lt"/>
                <a:cs typeface="Arial" panose="020B0604020202020204" pitchFamily="34" charset="0"/>
              </a:rPr>
              <a:t>Gosavi</a:t>
            </a:r>
            <a:r>
              <a:rPr lang="en-US" sz="1600" dirty="0" smtClean="0">
                <a:latin typeface="+mj-lt"/>
                <a:cs typeface="Arial" panose="020B0604020202020204" pitchFamily="34" charset="0"/>
              </a:rPr>
              <a:t> et al., </a:t>
            </a:r>
            <a:r>
              <a:rPr lang="en-US" sz="1600" i="1" dirty="0" smtClean="0">
                <a:latin typeface="+mj-lt"/>
                <a:cs typeface="Arial" panose="020B0604020202020204" pitchFamily="34" charset="0"/>
              </a:rPr>
              <a:t>“Facial Emotion Recognition Using Principal Component Analysis</a:t>
            </a:r>
            <a:r>
              <a:rPr lang="en-US" sz="1600" i="1" dirty="0" smtClean="0">
                <a:latin typeface="+mj-lt"/>
                <a:cs typeface="Arial" panose="020B0604020202020204" pitchFamily="34" charset="0"/>
              </a:rPr>
              <a:t>”</a:t>
            </a:r>
          </a:p>
          <a:p>
            <a:pPr marL="165100" lvl="1" indent="0">
              <a:spcBef>
                <a:spcPts val="280"/>
              </a:spcBef>
              <a:buSzPct val="100000"/>
              <a:buNone/>
            </a:pPr>
            <a:r>
              <a:rPr lang="en-US" sz="1600" dirty="0" smtClean="0">
                <a:latin typeface="+mj-lt"/>
                <a:cs typeface="Arial" panose="020B0604020202020204" pitchFamily="34" charset="0"/>
              </a:rPr>
              <a:t>[8] </a:t>
            </a:r>
            <a:r>
              <a:rPr lang="en-US" sz="1600" dirty="0" err="1" smtClean="0">
                <a:latin typeface="+mj-lt"/>
                <a:cs typeface="Arial" panose="020B0604020202020204" pitchFamily="34" charset="0"/>
              </a:rPr>
              <a:t>Akshat</a:t>
            </a:r>
            <a:r>
              <a:rPr lang="en-US" sz="1600" dirty="0" smtClean="0">
                <a:latin typeface="+mj-lt"/>
                <a:cs typeface="Arial" panose="020B0604020202020204" pitchFamily="34" charset="0"/>
              </a:rPr>
              <a:t> Garg et al,. </a:t>
            </a:r>
            <a:r>
              <a:rPr lang="en-US" sz="1600" i="1" dirty="0" smtClean="0">
                <a:latin typeface="+mj-lt"/>
                <a:cs typeface="Arial" panose="020B0604020202020204" pitchFamily="34" charset="0"/>
              </a:rPr>
              <a:t>“Facial Expression Recognition Using Principal Component Analysis”</a:t>
            </a:r>
            <a:endParaRPr lang="en-US" sz="1600" i="1" dirty="0">
              <a:latin typeface="+mj-lt"/>
              <a:cs typeface="Arial" panose="020B0604020202020204" pitchFamily="34" charset="0"/>
            </a:endParaRPr>
          </a:p>
          <a:p>
            <a:pPr marL="342900" marR="0" lvl="0" indent="-355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Arial"/>
              <a:buChar char="❖"/>
            </a:pPr>
            <a:r>
              <a:rPr lang="en-US" sz="1600" b="1" strike="noStrike" cap="none" dirty="0" smtClean="0">
                <a:latin typeface="+mj-lt"/>
                <a:ea typeface="Arial"/>
                <a:cs typeface="Arial" panose="020B0604020202020204" pitchFamily="34" charset="0"/>
                <a:sym typeface="Arial"/>
              </a:rPr>
              <a:t>Website</a:t>
            </a:r>
            <a:endParaRPr lang="en-US" sz="1600" b="1" strike="noStrike" cap="none" dirty="0">
              <a:latin typeface="+mj-lt"/>
              <a:ea typeface="Arial"/>
              <a:cs typeface="Arial" panose="020B0604020202020204" pitchFamily="34" charset="0"/>
              <a:sym typeface="Arial"/>
            </a:endParaRPr>
          </a:p>
          <a:p>
            <a:pPr marL="165100" marR="0" lvl="1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ct val="100000"/>
              <a:buNone/>
            </a:pPr>
            <a:r>
              <a:rPr lang="en-US" sz="1600" dirty="0">
                <a:latin typeface="+mj-lt"/>
                <a:cs typeface="Arial" panose="020B0604020202020204" pitchFamily="34" charset="0"/>
              </a:rPr>
              <a:t>[8</a:t>
            </a:r>
            <a:r>
              <a:rPr lang="en-US" sz="1600" i="0" u="none" strike="noStrike" cap="none" dirty="0">
                <a:latin typeface="+mj-lt"/>
                <a:cs typeface="Arial" panose="020B0604020202020204" pitchFamily="34" charset="0"/>
              </a:rPr>
              <a:t>] </a:t>
            </a:r>
            <a:r>
              <a:rPr lang="en-US" sz="1600" dirty="0" err="1">
                <a:latin typeface="+mj-lt"/>
                <a:cs typeface="Arial" panose="020B0604020202020204" pitchFamily="34" charset="0"/>
              </a:rPr>
              <a:t>Quantrimang</a:t>
            </a:r>
            <a:r>
              <a:rPr lang="en-US" sz="1600" dirty="0">
                <a:latin typeface="+mj-lt"/>
                <a:cs typeface="Arial" panose="020B0604020202020204" pitchFamily="34" charset="0"/>
              </a:rPr>
              <a:t>, “</a:t>
            </a:r>
            <a:r>
              <a:rPr lang="en-US" sz="1600" i="1" dirty="0" err="1">
                <a:latin typeface="+mj-lt"/>
                <a:cs typeface="Arial" panose="020B0604020202020204" pitchFamily="34" charset="0"/>
              </a:rPr>
              <a:t>Ứng</a:t>
            </a:r>
            <a:r>
              <a:rPr lang="en-US" sz="1600" i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+mj-lt"/>
                <a:cs typeface="Arial" panose="020B0604020202020204" pitchFamily="34" charset="0"/>
              </a:rPr>
              <a:t>dụng</a:t>
            </a:r>
            <a:r>
              <a:rPr lang="en-US" sz="1600" i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+mj-lt"/>
                <a:cs typeface="Arial" panose="020B0604020202020204" pitchFamily="34" charset="0"/>
              </a:rPr>
              <a:t>điện</a:t>
            </a:r>
            <a:r>
              <a:rPr lang="en-US" sz="1600" i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+mj-lt"/>
                <a:cs typeface="Arial" panose="020B0604020202020204" pitchFamily="34" charset="0"/>
              </a:rPr>
              <a:t>thoại</a:t>
            </a:r>
            <a:r>
              <a:rPr lang="en-US" sz="1600" i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+mj-lt"/>
                <a:cs typeface="Arial" panose="020B0604020202020204" pitchFamily="34" charset="0"/>
              </a:rPr>
              <a:t>biết</a:t>
            </a:r>
            <a:r>
              <a:rPr lang="en-US" sz="1600" i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+mj-lt"/>
                <a:cs typeface="Arial" panose="020B0604020202020204" pitchFamily="34" charset="0"/>
              </a:rPr>
              <a:t>được</a:t>
            </a:r>
            <a:r>
              <a:rPr lang="en-US" sz="1600" i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+mj-lt"/>
                <a:cs typeface="Arial" panose="020B0604020202020204" pitchFamily="34" charset="0"/>
              </a:rPr>
              <a:t>cảm</a:t>
            </a:r>
            <a:r>
              <a:rPr lang="en-US" sz="1600" i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+mj-lt"/>
                <a:cs typeface="Arial" panose="020B0604020202020204" pitchFamily="34" charset="0"/>
              </a:rPr>
              <a:t>xúc</a:t>
            </a:r>
            <a:r>
              <a:rPr lang="en-US" sz="1600" i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+mj-lt"/>
                <a:cs typeface="Arial" panose="020B0604020202020204" pitchFamily="34" charset="0"/>
              </a:rPr>
              <a:t>của</a:t>
            </a:r>
            <a:r>
              <a:rPr lang="en-US" sz="1600" i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+mj-lt"/>
                <a:cs typeface="Arial" panose="020B0604020202020204" pitchFamily="34" charset="0"/>
              </a:rPr>
              <a:t>người</a:t>
            </a:r>
            <a:r>
              <a:rPr lang="en-US" sz="1600" i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+mj-lt"/>
                <a:cs typeface="Arial" panose="020B0604020202020204" pitchFamily="34" charset="0"/>
              </a:rPr>
              <a:t>dùng</a:t>
            </a:r>
            <a:r>
              <a:rPr lang="en-US" sz="1600" i="1" dirty="0">
                <a:latin typeface="+mj-lt"/>
                <a:cs typeface="Arial" panose="020B0604020202020204" pitchFamily="34" charset="0"/>
              </a:rPr>
              <a:t>?</a:t>
            </a:r>
            <a:r>
              <a:rPr lang="en-US" sz="1600" dirty="0">
                <a:latin typeface="+mj-lt"/>
                <a:cs typeface="Arial" panose="020B0604020202020204" pitchFamily="34" charset="0"/>
              </a:rPr>
              <a:t>”, https://</a:t>
            </a:r>
            <a:r>
              <a:rPr lang="en-US" sz="1600" dirty="0" smtClean="0">
                <a:latin typeface="+mj-lt"/>
                <a:cs typeface="Arial" panose="020B0604020202020204" pitchFamily="34" charset="0"/>
              </a:rPr>
              <a:t>goo.gl/B6VtAk</a:t>
            </a:r>
            <a:endParaRPr lang="en-US" sz="1600" dirty="0">
              <a:latin typeface="+mj-lt"/>
              <a:cs typeface="Arial" panose="020B0604020202020204" pitchFamily="34" charset="0"/>
            </a:endParaRPr>
          </a:p>
          <a:p>
            <a:pPr marL="165100" marR="0" lvl="1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ct val="100000"/>
              <a:buNone/>
            </a:pPr>
            <a:r>
              <a:rPr lang="en-US" sz="1600" i="0" u="none" strike="noStrike" cap="none" dirty="0">
                <a:latin typeface="+mj-lt"/>
                <a:cs typeface="Arial" panose="020B0604020202020204" pitchFamily="34" charset="0"/>
              </a:rPr>
              <a:t>[</a:t>
            </a:r>
            <a:r>
              <a:rPr lang="en-US" sz="1600" dirty="0">
                <a:latin typeface="+mj-lt"/>
                <a:cs typeface="Arial" panose="020B0604020202020204" pitchFamily="34" charset="0"/>
              </a:rPr>
              <a:t>9</a:t>
            </a:r>
            <a:r>
              <a:rPr lang="en-US" sz="1600" i="0" u="none" strike="noStrike" cap="none" dirty="0">
                <a:latin typeface="+mj-lt"/>
                <a:cs typeface="Arial" panose="020B0604020202020204" pitchFamily="34" charset="0"/>
              </a:rPr>
              <a:t>] </a:t>
            </a:r>
            <a:r>
              <a:rPr lang="en-US" sz="1600" dirty="0">
                <a:latin typeface="+mj-lt"/>
                <a:cs typeface="Arial" panose="020B0604020202020204" pitchFamily="34" charset="0"/>
              </a:rPr>
              <a:t>Genk, </a:t>
            </a:r>
            <a:r>
              <a:rPr lang="en-US" sz="1600" dirty="0" smtClean="0">
                <a:latin typeface="+mj-lt"/>
                <a:cs typeface="Arial" panose="020B0604020202020204" pitchFamily="34" charset="0"/>
              </a:rPr>
              <a:t>“</a:t>
            </a:r>
            <a:r>
              <a:rPr lang="en-US" sz="1600" i="1" dirty="0" err="1" smtClean="0">
                <a:latin typeface="+mj-lt"/>
                <a:cs typeface="Arial" panose="020B0604020202020204" pitchFamily="34" charset="0"/>
              </a:rPr>
              <a:t>Ứng</a:t>
            </a:r>
            <a:r>
              <a:rPr lang="en-US" sz="1600" i="1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 smtClean="0">
                <a:latin typeface="+mj-lt"/>
                <a:cs typeface="Arial" panose="020B0604020202020204" pitchFamily="34" charset="0"/>
              </a:rPr>
              <a:t>dụng</a:t>
            </a:r>
            <a:r>
              <a:rPr lang="en-US" sz="1600" i="1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 smtClean="0">
                <a:latin typeface="+mj-lt"/>
                <a:cs typeface="Arial" panose="020B0604020202020204" pitchFamily="34" charset="0"/>
              </a:rPr>
              <a:t>chụp</a:t>
            </a:r>
            <a:r>
              <a:rPr lang="en-US" sz="1600" i="1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 smtClean="0">
                <a:latin typeface="+mj-lt"/>
                <a:cs typeface="Arial" panose="020B0604020202020204" pitchFamily="34" charset="0"/>
              </a:rPr>
              <a:t>ảnh</a:t>
            </a:r>
            <a:r>
              <a:rPr lang="en-US" sz="1600" i="1" dirty="0" smtClean="0">
                <a:latin typeface="+mj-lt"/>
                <a:cs typeface="Arial" panose="020B0604020202020204" pitchFamily="34" charset="0"/>
              </a:rPr>
              <a:t> “ma </a:t>
            </a:r>
            <a:r>
              <a:rPr lang="en-US" sz="1600" i="1" dirty="0" err="1" smtClean="0">
                <a:latin typeface="+mj-lt"/>
                <a:cs typeface="Arial" panose="020B0604020202020204" pitchFamily="34" charset="0"/>
              </a:rPr>
              <a:t>thuật</a:t>
            </a:r>
            <a:r>
              <a:rPr lang="en-US" sz="1600" i="1" dirty="0" smtClean="0">
                <a:latin typeface="+mj-lt"/>
                <a:cs typeface="Arial" panose="020B0604020202020204" pitchFamily="34" charset="0"/>
              </a:rPr>
              <a:t>” </a:t>
            </a:r>
            <a:r>
              <a:rPr lang="en-US" sz="1600" i="1" dirty="0" err="1" smtClean="0">
                <a:latin typeface="+mj-lt"/>
                <a:cs typeface="Arial" panose="020B0604020202020204" pitchFamily="34" charset="0"/>
              </a:rPr>
              <a:t>của</a:t>
            </a:r>
            <a:r>
              <a:rPr lang="en-US" sz="1600" i="1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 smtClean="0">
                <a:latin typeface="+mj-lt"/>
                <a:cs typeface="Arial" panose="020B0604020202020204" pitchFamily="34" charset="0"/>
              </a:rPr>
              <a:t>Nga</a:t>
            </a:r>
            <a:r>
              <a:rPr lang="en-US" sz="1600" i="1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 smtClean="0">
                <a:latin typeface="+mj-lt"/>
                <a:cs typeface="Arial" panose="020B0604020202020204" pitchFamily="34" charset="0"/>
              </a:rPr>
              <a:t>biết</a:t>
            </a:r>
            <a:r>
              <a:rPr lang="en-US" sz="1600" i="1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 smtClean="0">
                <a:latin typeface="+mj-lt"/>
                <a:cs typeface="Arial" panose="020B0604020202020204" pitchFamily="34" charset="0"/>
              </a:rPr>
              <a:t>nhận</a:t>
            </a:r>
            <a:r>
              <a:rPr lang="en-US" sz="1600" i="1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 smtClean="0">
                <a:latin typeface="+mj-lt"/>
                <a:cs typeface="Arial" panose="020B0604020202020204" pitchFamily="34" charset="0"/>
              </a:rPr>
              <a:t>diện</a:t>
            </a:r>
            <a:r>
              <a:rPr lang="en-US" sz="1600" i="1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 smtClean="0">
                <a:latin typeface="+mj-lt"/>
                <a:cs typeface="Arial" panose="020B0604020202020204" pitchFamily="34" charset="0"/>
              </a:rPr>
              <a:t>cảm</a:t>
            </a:r>
            <a:r>
              <a:rPr lang="en-US" sz="1600" i="1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 smtClean="0">
                <a:latin typeface="+mj-lt"/>
                <a:cs typeface="Arial" panose="020B0604020202020204" pitchFamily="34" charset="0"/>
              </a:rPr>
              <a:t>xúc</a:t>
            </a:r>
            <a:r>
              <a:rPr lang="en-US" sz="1600" dirty="0" smtClean="0">
                <a:latin typeface="+mj-lt"/>
                <a:cs typeface="Arial" panose="020B0604020202020204" pitchFamily="34" charset="0"/>
              </a:rPr>
              <a:t>”, </a:t>
            </a:r>
            <a:r>
              <a:rPr lang="en-US" sz="1600" dirty="0">
                <a:latin typeface="+mj-lt"/>
                <a:cs typeface="Arial" panose="020B0604020202020204" pitchFamily="34" charset="0"/>
              </a:rPr>
              <a:t>https://goo.gl/C1vLgX</a:t>
            </a:r>
          </a:p>
          <a:p>
            <a:pPr marL="165100" marR="0" lvl="1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ct val="100000"/>
              <a:buNone/>
            </a:pPr>
            <a:r>
              <a:rPr lang="en-US" sz="1600" i="0" u="none" strike="noStrike" cap="none" dirty="0">
                <a:latin typeface="+mj-lt"/>
                <a:cs typeface="Arial" panose="020B0604020202020204" pitchFamily="34" charset="0"/>
              </a:rPr>
              <a:t>[1</a:t>
            </a:r>
            <a:r>
              <a:rPr lang="en-US" sz="1600" dirty="0">
                <a:latin typeface="+mj-lt"/>
                <a:cs typeface="Arial" panose="020B0604020202020204" pitchFamily="34" charset="0"/>
              </a:rPr>
              <a:t>0</a:t>
            </a:r>
            <a:r>
              <a:rPr lang="en-US" sz="1600" i="0" u="none" strike="noStrike" cap="none" dirty="0">
                <a:latin typeface="+mj-lt"/>
                <a:cs typeface="Arial" panose="020B0604020202020204" pitchFamily="34" charset="0"/>
              </a:rPr>
              <a:t>] </a:t>
            </a:r>
            <a:r>
              <a:rPr lang="en-US" sz="1600" dirty="0">
                <a:latin typeface="+mj-lt"/>
                <a:cs typeface="Arial" panose="020B0604020202020204" pitchFamily="34" charset="0"/>
              </a:rPr>
              <a:t>Wikipedia, </a:t>
            </a:r>
            <a:r>
              <a:rPr lang="en-US" sz="1600" dirty="0" smtClean="0">
                <a:latin typeface="+mj-lt"/>
                <a:cs typeface="Arial" panose="020B0604020202020204" pitchFamily="34" charset="0"/>
              </a:rPr>
              <a:t>“</a:t>
            </a:r>
            <a:r>
              <a:rPr lang="en-US" sz="1600" i="1" dirty="0" smtClean="0">
                <a:latin typeface="+mj-lt"/>
                <a:cs typeface="Arial" panose="020B0604020202020204" pitchFamily="34" charset="0"/>
              </a:rPr>
              <a:t>Histogram of oriented gradients</a:t>
            </a:r>
            <a:r>
              <a:rPr lang="en-US" sz="1600" dirty="0" smtClean="0">
                <a:latin typeface="+mj-lt"/>
                <a:cs typeface="Arial" panose="020B0604020202020204" pitchFamily="34" charset="0"/>
              </a:rPr>
              <a:t>”, </a:t>
            </a:r>
            <a:r>
              <a:rPr lang="en-US" sz="1600" dirty="0">
                <a:latin typeface="+mj-lt"/>
                <a:cs typeface="Arial" panose="020B0604020202020204" pitchFamily="34" charset="0"/>
              </a:rPr>
              <a:t>https://goo.gl/Q2kkwr</a:t>
            </a:r>
          </a:p>
          <a:p>
            <a:pPr marL="165100" marR="0" lvl="1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ct val="100000"/>
              <a:buNone/>
            </a:pPr>
            <a:r>
              <a:rPr lang="en-US" sz="1600" i="0" u="none" strike="noStrike" cap="none" dirty="0">
                <a:latin typeface="+mj-lt"/>
                <a:cs typeface="Arial" panose="020B0604020202020204" pitchFamily="34" charset="0"/>
              </a:rPr>
              <a:t>[1</a:t>
            </a:r>
            <a:r>
              <a:rPr lang="en-US" sz="1600" dirty="0">
                <a:latin typeface="+mj-lt"/>
                <a:cs typeface="Arial" panose="020B0604020202020204" pitchFamily="34" charset="0"/>
              </a:rPr>
              <a:t>1</a:t>
            </a:r>
            <a:r>
              <a:rPr lang="en-US" sz="1600" i="0" u="none" strike="noStrike" cap="none" dirty="0">
                <a:latin typeface="+mj-lt"/>
                <a:cs typeface="Arial" panose="020B0604020202020204" pitchFamily="34" charset="0"/>
              </a:rPr>
              <a:t>]</a:t>
            </a:r>
            <a:r>
              <a:rPr lang="en-US" sz="1600" dirty="0">
                <a:latin typeface="+mj-lt"/>
                <a:cs typeface="Arial" panose="020B0604020202020204" pitchFamily="34" charset="0"/>
              </a:rPr>
              <a:t> PC World, “</a:t>
            </a:r>
            <a:r>
              <a:rPr lang="en-US" sz="1600" i="1" dirty="0" err="1">
                <a:latin typeface="+mj-lt"/>
                <a:cs typeface="Arial" panose="020B0604020202020204" pitchFamily="34" charset="0"/>
              </a:rPr>
              <a:t>Công</a:t>
            </a:r>
            <a:r>
              <a:rPr lang="en-US" sz="1600" i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+mj-lt"/>
                <a:cs typeface="Arial" panose="020B0604020202020204" pitchFamily="34" charset="0"/>
              </a:rPr>
              <a:t>nghệ</a:t>
            </a:r>
            <a:r>
              <a:rPr lang="en-US" sz="1600" i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+mj-lt"/>
                <a:cs typeface="Arial" panose="020B0604020202020204" pitchFamily="34" charset="0"/>
              </a:rPr>
              <a:t>nhận</a:t>
            </a:r>
            <a:r>
              <a:rPr lang="en-US" sz="1600" i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+mj-lt"/>
                <a:cs typeface="Arial" panose="020B0604020202020204" pitchFamily="34" charset="0"/>
              </a:rPr>
              <a:t>biết</a:t>
            </a:r>
            <a:r>
              <a:rPr lang="en-US" sz="1600" i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+mj-lt"/>
                <a:cs typeface="Arial" panose="020B0604020202020204" pitchFamily="34" charset="0"/>
              </a:rPr>
              <a:t>cảm</a:t>
            </a:r>
            <a:r>
              <a:rPr lang="en-US" sz="1600" i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+mj-lt"/>
                <a:cs typeface="Arial" panose="020B0604020202020204" pitchFamily="34" charset="0"/>
              </a:rPr>
              <a:t>xúc</a:t>
            </a:r>
            <a:r>
              <a:rPr lang="en-US" sz="1600" dirty="0">
                <a:latin typeface="+mj-lt"/>
                <a:cs typeface="Arial" panose="020B0604020202020204" pitchFamily="34" charset="0"/>
              </a:rPr>
              <a:t>”, https://goo.gl/hPfHrE</a:t>
            </a:r>
          </a:p>
        </p:txBody>
      </p:sp>
      <p:sp>
        <p:nvSpPr>
          <p:cNvPr id="392" name="Shape 392"/>
          <p:cNvSpPr txBox="1"/>
          <p:nvPr/>
        </p:nvSpPr>
        <p:spPr>
          <a:xfrm>
            <a:off x="3276600" y="6537325"/>
            <a:ext cx="2133600" cy="320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47</a:t>
            </a:fld>
            <a:endParaRPr lang="en-US"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48</a:t>
            </a:fld>
            <a:endParaRPr lang="en-US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Shape 400"/>
          <p:cNvSpPr txBox="1"/>
          <p:nvPr/>
        </p:nvSpPr>
        <p:spPr>
          <a:xfrm>
            <a:off x="728209" y="2881027"/>
            <a:ext cx="7900988" cy="13112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6985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25000"/>
              <a:buFont typeface="Arial"/>
              <a:buNone/>
            </a:pPr>
            <a:r>
              <a:rPr lang="en-US" sz="4400" i="0" u="none" strike="noStrike" cap="none" dirty="0" err="1">
                <a:solidFill>
                  <a:schemeClr val="tx1"/>
                </a:solidFill>
                <a:latin typeface="+mj-lt"/>
                <a:ea typeface="Roboto Condensed" panose="02000000000000000000" pitchFamily="2" charset="0"/>
                <a:cs typeface="Arial" panose="020B0604020202020204" pitchFamily="34" charset="0"/>
                <a:sym typeface="Arial"/>
              </a:rPr>
              <a:t>Cảm</a:t>
            </a:r>
            <a:r>
              <a:rPr lang="en-US" sz="4400" i="0" u="none" strike="noStrike" cap="none" dirty="0">
                <a:solidFill>
                  <a:schemeClr val="tx1"/>
                </a:solidFill>
                <a:latin typeface="+mj-lt"/>
                <a:ea typeface="Roboto Condensed" panose="02000000000000000000" pitchFamily="2" charset="0"/>
                <a:cs typeface="Arial" panose="020B0604020202020204" pitchFamily="34" charset="0"/>
                <a:sym typeface="Arial"/>
              </a:rPr>
              <a:t> </a:t>
            </a:r>
            <a:r>
              <a:rPr lang="en-US" sz="4400" i="0" u="none" strike="noStrike" cap="none" dirty="0" err="1">
                <a:solidFill>
                  <a:schemeClr val="tx1"/>
                </a:solidFill>
                <a:latin typeface="+mj-lt"/>
                <a:ea typeface="Roboto Condensed" panose="02000000000000000000" pitchFamily="2" charset="0"/>
                <a:cs typeface="Arial" panose="020B0604020202020204" pitchFamily="34" charset="0"/>
                <a:sym typeface="Arial"/>
              </a:rPr>
              <a:t>ơn</a:t>
            </a:r>
            <a:r>
              <a:rPr lang="en-US" sz="4400" i="0" u="none" strike="noStrike" cap="none" dirty="0">
                <a:solidFill>
                  <a:schemeClr val="tx1"/>
                </a:solidFill>
                <a:latin typeface="+mj-lt"/>
                <a:ea typeface="Roboto Condensed" panose="02000000000000000000" pitchFamily="2" charset="0"/>
                <a:cs typeface="Arial" panose="020B0604020202020204" pitchFamily="34" charset="0"/>
                <a:sym typeface="Arial"/>
              </a:rPr>
              <a:t> </a:t>
            </a:r>
            <a:r>
              <a:rPr lang="en-US" sz="4400" i="0" u="none" strike="noStrike" cap="none" dirty="0" err="1">
                <a:solidFill>
                  <a:schemeClr val="tx1"/>
                </a:solidFill>
                <a:latin typeface="+mj-lt"/>
                <a:ea typeface="Roboto Condensed" panose="02000000000000000000" pitchFamily="2" charset="0"/>
                <a:cs typeface="Arial" panose="020B0604020202020204" pitchFamily="34" charset="0"/>
                <a:sym typeface="Arial"/>
              </a:rPr>
              <a:t>Thầy</a:t>
            </a:r>
            <a:r>
              <a:rPr lang="en-US" sz="4400" i="0" u="none" strike="noStrike" cap="none" dirty="0">
                <a:solidFill>
                  <a:schemeClr val="tx1"/>
                </a:solidFill>
                <a:latin typeface="+mj-lt"/>
                <a:ea typeface="Roboto Condensed" panose="02000000000000000000" pitchFamily="2" charset="0"/>
                <a:cs typeface="Arial" panose="020B0604020202020204" pitchFamily="34" charset="0"/>
                <a:sym typeface="Arial"/>
              </a:rPr>
              <a:t> </a:t>
            </a:r>
            <a:r>
              <a:rPr lang="en-US" sz="4400" i="0" u="none" strike="noStrike" cap="none" dirty="0" err="1">
                <a:solidFill>
                  <a:schemeClr val="tx1"/>
                </a:solidFill>
                <a:latin typeface="+mj-lt"/>
                <a:ea typeface="Roboto Condensed" panose="02000000000000000000" pitchFamily="2" charset="0"/>
                <a:cs typeface="Arial" panose="020B0604020202020204" pitchFamily="34" charset="0"/>
                <a:sym typeface="Arial"/>
              </a:rPr>
              <a:t>Cô</a:t>
            </a:r>
            <a:r>
              <a:rPr lang="en-US" sz="4400" i="0" u="none" strike="noStrike" cap="none" dirty="0">
                <a:solidFill>
                  <a:schemeClr val="tx1"/>
                </a:solidFill>
                <a:latin typeface="+mj-lt"/>
                <a:ea typeface="Roboto Condensed" panose="02000000000000000000" pitchFamily="2" charset="0"/>
                <a:cs typeface="Arial" panose="020B0604020202020204" pitchFamily="34" charset="0"/>
                <a:sym typeface="Arial"/>
              </a:rPr>
              <a:t> </a:t>
            </a:r>
            <a:r>
              <a:rPr lang="en-US" sz="4400" i="0" u="none" strike="noStrike" cap="none" dirty="0" err="1">
                <a:solidFill>
                  <a:schemeClr val="tx1"/>
                </a:solidFill>
                <a:latin typeface="+mj-lt"/>
                <a:ea typeface="Roboto Condensed" panose="02000000000000000000" pitchFamily="2" charset="0"/>
                <a:cs typeface="Arial" panose="020B0604020202020204" pitchFamily="34" charset="0"/>
                <a:sym typeface="Arial"/>
              </a:rPr>
              <a:t>và</a:t>
            </a:r>
            <a:r>
              <a:rPr lang="en-US" sz="4400" i="0" u="none" strike="noStrike" cap="none" dirty="0">
                <a:solidFill>
                  <a:schemeClr val="tx1"/>
                </a:solidFill>
                <a:latin typeface="+mj-lt"/>
                <a:ea typeface="Roboto Condensed" panose="02000000000000000000" pitchFamily="2" charset="0"/>
                <a:cs typeface="Arial" panose="020B0604020202020204" pitchFamily="34" charset="0"/>
                <a:sym typeface="Arial"/>
              </a:rPr>
              <a:t> </a:t>
            </a:r>
            <a:r>
              <a:rPr lang="en-US" sz="4400" i="0" u="none" strike="noStrike" cap="none" dirty="0" err="1">
                <a:solidFill>
                  <a:schemeClr val="tx1"/>
                </a:solidFill>
                <a:latin typeface="+mj-lt"/>
                <a:ea typeface="Roboto Condensed" panose="02000000000000000000" pitchFamily="2" charset="0"/>
                <a:cs typeface="Arial" panose="020B0604020202020204" pitchFamily="34" charset="0"/>
                <a:sym typeface="Arial"/>
              </a:rPr>
              <a:t>các</a:t>
            </a:r>
            <a:r>
              <a:rPr lang="en-US" sz="4400" i="0" u="none" strike="noStrike" cap="none" dirty="0">
                <a:solidFill>
                  <a:schemeClr val="tx1"/>
                </a:solidFill>
                <a:latin typeface="+mj-lt"/>
                <a:ea typeface="Roboto Condensed" panose="02000000000000000000" pitchFamily="2" charset="0"/>
                <a:cs typeface="Arial" panose="020B0604020202020204" pitchFamily="34" charset="0"/>
                <a:sym typeface="Arial"/>
              </a:rPr>
              <a:t> </a:t>
            </a:r>
            <a:r>
              <a:rPr lang="en-US" sz="4400" i="0" u="none" strike="noStrike" cap="none" dirty="0" err="1">
                <a:solidFill>
                  <a:schemeClr val="tx1"/>
                </a:solidFill>
                <a:latin typeface="+mj-lt"/>
                <a:ea typeface="Roboto Condensed" panose="02000000000000000000" pitchFamily="2" charset="0"/>
                <a:cs typeface="Arial" panose="020B0604020202020204" pitchFamily="34" charset="0"/>
                <a:sym typeface="Arial"/>
              </a:rPr>
              <a:t>bạn</a:t>
            </a:r>
            <a:r>
              <a:rPr lang="en-US" sz="4400" i="0" u="none" strike="noStrike" cap="none" dirty="0">
                <a:solidFill>
                  <a:schemeClr val="tx1"/>
                </a:solidFill>
                <a:latin typeface="+mj-lt"/>
                <a:ea typeface="Roboto Condensed" panose="02000000000000000000" pitchFamily="2" charset="0"/>
                <a:cs typeface="Arial" panose="020B0604020202020204" pitchFamily="34" charset="0"/>
                <a:sym typeface="Arial"/>
              </a:rPr>
              <a:t> </a:t>
            </a:r>
            <a:r>
              <a:rPr lang="en-US" sz="4400" i="0" u="none" strike="noStrike" cap="none" dirty="0" err="1">
                <a:solidFill>
                  <a:schemeClr val="tx1"/>
                </a:solidFill>
                <a:latin typeface="+mj-lt"/>
                <a:ea typeface="Roboto Condensed" panose="02000000000000000000" pitchFamily="2" charset="0"/>
                <a:cs typeface="Arial" panose="020B0604020202020204" pitchFamily="34" charset="0"/>
                <a:sym typeface="Arial"/>
              </a:rPr>
              <a:t>đã</a:t>
            </a:r>
            <a:r>
              <a:rPr lang="en-US" sz="4400" i="0" u="none" strike="noStrike" cap="none" dirty="0">
                <a:solidFill>
                  <a:schemeClr val="tx1"/>
                </a:solidFill>
                <a:latin typeface="+mj-lt"/>
                <a:ea typeface="Roboto Condensed" panose="02000000000000000000" pitchFamily="2" charset="0"/>
                <a:cs typeface="Arial" panose="020B0604020202020204" pitchFamily="34" charset="0"/>
                <a:sym typeface="Arial"/>
              </a:rPr>
              <a:t> </a:t>
            </a:r>
            <a:r>
              <a:rPr lang="en-US" sz="4400" i="0" u="none" strike="noStrike" cap="none" dirty="0" err="1">
                <a:solidFill>
                  <a:schemeClr val="tx1"/>
                </a:solidFill>
                <a:latin typeface="+mj-lt"/>
                <a:ea typeface="Roboto Condensed" panose="02000000000000000000" pitchFamily="2" charset="0"/>
                <a:cs typeface="Arial" panose="020B0604020202020204" pitchFamily="34" charset="0"/>
                <a:sym typeface="Arial"/>
              </a:rPr>
              <a:t>lắng</a:t>
            </a:r>
            <a:r>
              <a:rPr lang="en-US" sz="4400" i="0" u="none" strike="noStrike" cap="none" dirty="0">
                <a:solidFill>
                  <a:schemeClr val="tx1"/>
                </a:solidFill>
                <a:latin typeface="+mj-lt"/>
                <a:ea typeface="Roboto Condensed" panose="02000000000000000000" pitchFamily="2" charset="0"/>
                <a:cs typeface="Arial" panose="020B0604020202020204" pitchFamily="34" charset="0"/>
                <a:sym typeface="Arial"/>
              </a:rPr>
              <a:t> </a:t>
            </a:r>
            <a:r>
              <a:rPr lang="en-US" sz="4400" i="0" u="none" strike="noStrike" cap="none" dirty="0" err="1">
                <a:solidFill>
                  <a:schemeClr val="tx1"/>
                </a:solidFill>
                <a:latin typeface="+mj-lt"/>
                <a:ea typeface="Roboto Condensed" panose="02000000000000000000" pitchFamily="2" charset="0"/>
                <a:cs typeface="Arial" panose="020B0604020202020204" pitchFamily="34" charset="0"/>
                <a:sym typeface="Arial"/>
              </a:rPr>
              <a:t>nghe</a:t>
            </a:r>
            <a:r>
              <a:rPr lang="en-US" sz="4400" i="0" u="none" strike="noStrike" cap="none" dirty="0">
                <a:solidFill>
                  <a:schemeClr val="tx1"/>
                </a:solidFill>
                <a:latin typeface="+mj-lt"/>
                <a:ea typeface="Roboto Condensed" panose="02000000000000000000" pitchFamily="2" charset="0"/>
                <a:cs typeface="Arial" panose="020B0604020202020204" pitchFamily="34" charset="0"/>
                <a:sym typeface="Arial"/>
              </a:rPr>
              <a:t>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500062" y="-23811"/>
            <a:ext cx="8229600" cy="7858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476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i="0" u="none" strike="noStrike" cap="none" dirty="0" err="1" smtClean="0">
                <a:ea typeface="Arial"/>
                <a:cs typeface="Arial"/>
                <a:sym typeface="Arial"/>
              </a:rPr>
              <a:t>Đặt</a:t>
            </a:r>
            <a:r>
              <a:rPr lang="en-US" sz="3200" b="1" i="0" u="none" strike="noStrike" cap="none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i="0" u="none" strike="noStrike" cap="none" dirty="0" err="1" smtClean="0">
                <a:ea typeface="Arial"/>
                <a:cs typeface="Arial"/>
                <a:sym typeface="Arial"/>
              </a:rPr>
              <a:t>Vấn</a:t>
            </a:r>
            <a:r>
              <a:rPr lang="en-US" sz="3200" b="1" i="0" u="none" strike="noStrike" cap="none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i="0" u="none" strike="noStrike" cap="none" dirty="0" err="1" smtClean="0">
                <a:ea typeface="Arial"/>
                <a:cs typeface="Arial"/>
                <a:sym typeface="Arial"/>
              </a:rPr>
              <a:t>Đề</a:t>
            </a:r>
            <a:endParaRPr lang="en-US" sz="3200" b="1" i="0" u="none" strike="noStrike" cap="none" dirty="0">
              <a:ea typeface="Arial"/>
              <a:cs typeface="Arial"/>
              <a:sym typeface="Arial"/>
            </a:endParaRPr>
          </a:p>
        </p:txBody>
      </p:sp>
      <p:sp>
        <p:nvSpPr>
          <p:cNvPr id="197" name="Shape 197"/>
          <p:cNvSpPr txBox="1">
            <a:spLocks noGrp="1"/>
          </p:cNvSpPr>
          <p:nvPr>
            <p:ph idx="1"/>
          </p:nvPr>
        </p:nvSpPr>
        <p:spPr>
          <a:xfrm>
            <a:off x="500062" y="1052512"/>
            <a:ext cx="8229600" cy="511333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algn="just">
              <a:spcBef>
                <a:spcPts val="0"/>
              </a:spcBef>
              <a:buSzPct val="100000"/>
            </a:pPr>
            <a:r>
              <a:rPr lang="en-US" sz="2800" i="0" u="none" strike="noStrike" cap="none" dirty="0" err="1" smtClean="0">
                <a:latin typeface="+mj-lt"/>
                <a:cs typeface="Arial" panose="020B0604020202020204" pitchFamily="34" charset="0"/>
              </a:rPr>
              <a:t>Ứng</a:t>
            </a:r>
            <a:r>
              <a:rPr lang="en-US" sz="2800" i="0" u="none" strike="noStrike" cap="none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i="0" u="none" strike="noStrike" cap="none" dirty="0" err="1" smtClean="0">
                <a:latin typeface="+mj-lt"/>
                <a:cs typeface="Arial" panose="020B0604020202020204" pitchFamily="34" charset="0"/>
              </a:rPr>
              <a:t>dụng</a:t>
            </a:r>
            <a:r>
              <a:rPr lang="en-US" sz="2800" i="0" u="none" strike="noStrike" cap="none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i="0" u="none" strike="noStrike" cap="none" dirty="0" err="1" smtClean="0">
                <a:latin typeface="+mj-lt"/>
                <a:cs typeface="Arial" panose="020B0604020202020204" pitchFamily="34" charset="0"/>
              </a:rPr>
              <a:t>công</a:t>
            </a:r>
            <a:r>
              <a:rPr lang="en-US" sz="2800" i="0" u="none" strike="noStrike" cap="none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i="0" u="none" strike="noStrike" cap="none" dirty="0" err="1" smtClean="0">
                <a:latin typeface="+mj-lt"/>
                <a:cs typeface="Arial" panose="020B0604020202020204" pitchFamily="34" charset="0"/>
              </a:rPr>
              <a:t>nghệ</a:t>
            </a:r>
            <a:r>
              <a:rPr lang="en-US" sz="2800" i="0" u="none" strike="noStrike" cap="none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i="0" u="none" strike="noStrike" cap="none" dirty="0" err="1" smtClean="0">
                <a:latin typeface="+mj-lt"/>
                <a:cs typeface="Arial" panose="020B0604020202020204" pitchFamily="34" charset="0"/>
              </a:rPr>
              <a:t>nhận</a:t>
            </a:r>
            <a:r>
              <a:rPr lang="en-US" sz="2800" i="0" u="none" strike="noStrike" cap="none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i="0" u="none" strike="noStrike" cap="none" dirty="0" err="1" smtClean="0">
                <a:latin typeface="+mj-lt"/>
                <a:cs typeface="Arial" panose="020B0604020202020204" pitchFamily="34" charset="0"/>
              </a:rPr>
              <a:t>dạng</a:t>
            </a:r>
            <a:r>
              <a:rPr lang="en-US" sz="2800" i="0" u="none" strike="noStrike" cap="none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i="0" u="none" strike="noStrike" cap="none" dirty="0" err="1" smtClean="0">
                <a:latin typeface="+mj-lt"/>
                <a:cs typeface="Arial" panose="020B0604020202020204" pitchFamily="34" charset="0"/>
              </a:rPr>
              <a:t>cảm</a:t>
            </a:r>
            <a:r>
              <a:rPr lang="en-US" sz="2800" i="0" u="none" strike="noStrike" cap="none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i="0" u="none" strike="noStrike" cap="none" dirty="0" err="1" smtClean="0">
                <a:latin typeface="+mj-lt"/>
                <a:cs typeface="Arial" panose="020B0604020202020204" pitchFamily="34" charset="0"/>
              </a:rPr>
              <a:t>xúc</a:t>
            </a:r>
            <a:r>
              <a:rPr lang="en-US" sz="2800" i="0" u="none" strike="noStrike" cap="none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i="0" u="none" strike="noStrike" cap="none" dirty="0" err="1" smtClean="0">
                <a:latin typeface="+mj-lt"/>
                <a:cs typeface="Arial" panose="020B0604020202020204" pitchFamily="34" charset="0"/>
              </a:rPr>
              <a:t>ngày</a:t>
            </a:r>
            <a:r>
              <a:rPr lang="en-US" sz="2800" i="0" u="none" strike="noStrike" cap="none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i="0" u="none" strike="noStrike" cap="none" dirty="0" err="1" smtClean="0">
                <a:latin typeface="+mj-lt"/>
                <a:cs typeface="Arial" panose="020B0604020202020204" pitchFamily="34" charset="0"/>
              </a:rPr>
              <a:t>càng</a:t>
            </a:r>
            <a:r>
              <a:rPr lang="en-US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i="0" u="none" strike="noStrike" cap="none" dirty="0" err="1" smtClean="0">
                <a:latin typeface="+mj-lt"/>
                <a:cs typeface="Arial" panose="020B0604020202020204" pitchFamily="34" charset="0"/>
              </a:rPr>
              <a:t>đa</a:t>
            </a:r>
            <a:r>
              <a:rPr lang="en-US" sz="2800" i="0" u="none" strike="noStrike" cap="none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i="0" u="none" strike="noStrike" cap="none" dirty="0" err="1" smtClean="0">
                <a:latin typeface="+mj-lt"/>
                <a:cs typeface="Arial" panose="020B0604020202020204" pitchFamily="34" charset="0"/>
              </a:rPr>
              <a:t>dạng</a:t>
            </a:r>
            <a:endParaRPr lang="en-US" sz="2800" i="0" u="none" strike="noStrike" cap="none" dirty="0" smtClean="0">
              <a:latin typeface="+mj-lt"/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  <a:buSzPct val="100000"/>
            </a:pPr>
            <a:r>
              <a:rPr lang="en-US" sz="2800" i="0" u="none" strike="noStrike" cap="none" dirty="0" err="1" smtClean="0">
                <a:latin typeface="+mj-lt"/>
                <a:cs typeface="Arial" panose="020B0604020202020204" pitchFamily="34" charset="0"/>
              </a:rPr>
              <a:t>Hỗ</a:t>
            </a:r>
            <a:r>
              <a:rPr lang="en-US" sz="2800" i="0" u="none" strike="noStrike" cap="none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i="0" u="none" strike="noStrike" cap="none" dirty="0" err="1" smtClean="0">
                <a:latin typeface="+mj-lt"/>
                <a:cs typeface="Arial" panose="020B0604020202020204" pitchFamily="34" charset="0"/>
              </a:rPr>
              <a:t>trợ</a:t>
            </a:r>
            <a:r>
              <a:rPr lang="en-US" sz="2800" i="0" u="none" strike="noStrike" cap="none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i="0" u="none" strike="noStrike" cap="none" dirty="0" err="1" smtClean="0">
                <a:latin typeface="+mj-lt"/>
                <a:cs typeface="Arial" panose="020B0604020202020204" pitchFamily="34" charset="0"/>
              </a:rPr>
              <a:t>cho</a:t>
            </a:r>
            <a:r>
              <a:rPr lang="en-US" sz="2800" i="0" u="none" strike="noStrike" cap="none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i="0" u="none" strike="noStrike" cap="none" dirty="0" err="1" smtClean="0">
                <a:latin typeface="+mj-lt"/>
                <a:cs typeface="Arial" panose="020B0604020202020204" pitchFamily="34" charset="0"/>
              </a:rPr>
              <a:t>các</a:t>
            </a:r>
            <a:r>
              <a:rPr lang="en-US" sz="2800" i="0" u="none" strike="noStrike" cap="none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i="0" u="none" strike="noStrike" cap="none" dirty="0" err="1" smtClean="0">
                <a:latin typeface="+mj-lt"/>
                <a:cs typeface="Arial" panose="020B0604020202020204" pitchFamily="34" charset="0"/>
              </a:rPr>
              <a:t>ngành</a:t>
            </a:r>
            <a:r>
              <a:rPr lang="en-US" sz="2800" i="0" u="none" strike="noStrike" cap="none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i="0" u="none" strike="noStrike" cap="none" dirty="0" err="1" smtClean="0">
                <a:latin typeface="+mj-lt"/>
                <a:cs typeface="Arial" panose="020B0604020202020204" pitchFamily="34" charset="0"/>
              </a:rPr>
              <a:t>khoa</a:t>
            </a:r>
            <a:r>
              <a:rPr lang="en-US" sz="2800" i="0" u="none" strike="noStrike" cap="none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i="0" u="none" strike="noStrike" cap="none" dirty="0" err="1" smtClean="0">
                <a:latin typeface="+mj-lt"/>
                <a:cs typeface="Arial" panose="020B0604020202020204" pitchFamily="34" charset="0"/>
              </a:rPr>
              <a:t>học</a:t>
            </a:r>
            <a:endParaRPr lang="en-US" sz="2800" i="0" u="none" strike="noStrike" cap="none" dirty="0" smtClean="0">
              <a:latin typeface="+mj-lt"/>
              <a:cs typeface="Arial" panose="020B0604020202020204" pitchFamily="34" charset="0"/>
            </a:endParaRPr>
          </a:p>
          <a:p>
            <a:pPr algn="just">
              <a:spcBef>
                <a:spcPts val="460"/>
              </a:spcBef>
              <a:buSzPct val="100000"/>
            </a:pPr>
            <a:r>
              <a:rPr lang="en-US" sz="2800" i="0" u="none" strike="noStrike" cap="none" dirty="0" err="1" smtClean="0">
                <a:latin typeface="+mj-lt"/>
                <a:cs typeface="Arial" panose="020B0604020202020204" pitchFamily="34" charset="0"/>
              </a:rPr>
              <a:t>Góp</a:t>
            </a:r>
            <a:r>
              <a:rPr lang="en-US" sz="2800" i="0" u="none" strike="noStrike" cap="none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i="0" u="none" strike="noStrike" cap="none" dirty="0" err="1" smtClean="0">
                <a:latin typeface="+mj-lt"/>
                <a:cs typeface="Arial" panose="020B0604020202020204" pitchFamily="34" charset="0"/>
              </a:rPr>
              <a:t>phần</a:t>
            </a:r>
            <a:r>
              <a:rPr lang="en-US" sz="2800" i="0" u="none" strike="noStrike" cap="none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i="0" u="none" strike="noStrike" cap="none" dirty="0" err="1" smtClean="0">
                <a:latin typeface="+mj-lt"/>
                <a:cs typeface="Arial" panose="020B0604020202020204" pitchFamily="34" charset="0"/>
              </a:rPr>
              <a:t>vào</a:t>
            </a:r>
            <a:r>
              <a:rPr lang="en-US" sz="2800" i="0" u="none" strike="noStrike" cap="none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i="0" u="none" strike="noStrike" cap="none" dirty="0" err="1" smtClean="0">
                <a:latin typeface="+mj-lt"/>
                <a:cs typeface="Arial" panose="020B0604020202020204" pitchFamily="34" charset="0"/>
              </a:rPr>
              <a:t>cuộc</a:t>
            </a:r>
            <a:r>
              <a:rPr lang="en-US" sz="2800" i="0" u="none" strike="noStrike" cap="none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i="0" u="none" strike="noStrike" cap="none" dirty="0" err="1" smtClean="0">
                <a:latin typeface="+mj-lt"/>
                <a:cs typeface="Arial" panose="020B0604020202020204" pitchFamily="34" charset="0"/>
              </a:rPr>
              <a:t>cách</a:t>
            </a:r>
            <a:r>
              <a:rPr lang="en-US" sz="2800" i="0" u="none" strike="noStrike" cap="none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i="0" u="none" strike="noStrike" cap="none" dirty="0" err="1" smtClean="0">
                <a:latin typeface="+mj-lt"/>
                <a:cs typeface="Arial" panose="020B0604020202020204" pitchFamily="34" charset="0"/>
              </a:rPr>
              <a:t>mạng</a:t>
            </a:r>
            <a:r>
              <a:rPr lang="en-US" sz="2800" i="0" u="none" strike="noStrike" cap="none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i="0" u="none" strike="noStrike" cap="none" dirty="0" err="1" smtClean="0">
                <a:latin typeface="+mj-lt"/>
                <a:cs typeface="Arial" panose="020B0604020202020204" pitchFamily="34" charset="0"/>
              </a:rPr>
              <a:t>công</a:t>
            </a:r>
            <a:r>
              <a:rPr lang="en-US" sz="2800" i="0" u="none" strike="noStrike" cap="none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i="0" u="none" strike="noStrike" cap="none" dirty="0" err="1" smtClean="0">
                <a:latin typeface="+mj-lt"/>
                <a:cs typeface="Arial" panose="020B0604020202020204" pitchFamily="34" charset="0"/>
              </a:rPr>
              <a:t>nghiệp</a:t>
            </a:r>
            <a:r>
              <a:rPr lang="en-US" sz="2800" i="0" u="none" strike="noStrike" cap="none" dirty="0" smtClean="0">
                <a:latin typeface="+mj-lt"/>
                <a:cs typeface="Arial" panose="020B0604020202020204" pitchFamily="34" charset="0"/>
              </a:rPr>
              <a:t> 4.0, Internet of Things</a:t>
            </a:r>
          </a:p>
          <a:p>
            <a:pPr algn="just">
              <a:spcBef>
                <a:spcPts val="460"/>
              </a:spcBef>
              <a:buSzPct val="100000"/>
            </a:pPr>
            <a:endParaRPr lang="en-US" sz="2800" i="0" u="none" strike="noStrike" cap="none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98" name="Shape 198"/>
          <p:cNvSpPr txBox="1"/>
          <p:nvPr/>
        </p:nvSpPr>
        <p:spPr>
          <a:xfrm>
            <a:off x="3276600" y="6537325"/>
            <a:ext cx="2133600" cy="320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lang="en-US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07009" y="-1830"/>
            <a:ext cx="183699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>
                <a:latin typeface="+mj-lt"/>
              </a:rPr>
              <a:t>Tổng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quan</a:t>
            </a:r>
            <a:endParaRPr lang="en-US" dirty="0" smtClean="0">
              <a:latin typeface="+mj-lt"/>
            </a:endParaRPr>
          </a:p>
          <a:p>
            <a:pPr algn="r"/>
            <a:r>
              <a:rPr lang="en-US" sz="1200" dirty="0" err="1" smtClean="0">
                <a:latin typeface="+mj-lt"/>
              </a:rPr>
              <a:t>Giới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thiệu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chung</a:t>
            </a:r>
            <a:endParaRPr lang="en-US" sz="1200" dirty="0" smtClean="0">
              <a:latin typeface="+mj-lt"/>
            </a:endParaRPr>
          </a:p>
          <a:p>
            <a:pPr algn="r"/>
            <a:r>
              <a:rPr lang="en-US" sz="1200" b="1" dirty="0" err="1" smtClean="0">
                <a:latin typeface="+mj-lt"/>
              </a:rPr>
              <a:t>Đặt</a:t>
            </a:r>
            <a:r>
              <a:rPr lang="en-US" sz="1200" b="1" dirty="0" smtClean="0">
                <a:latin typeface="+mj-lt"/>
              </a:rPr>
              <a:t> </a:t>
            </a:r>
            <a:r>
              <a:rPr lang="en-US" sz="1200" b="1" dirty="0" err="1" smtClean="0">
                <a:latin typeface="+mj-lt"/>
              </a:rPr>
              <a:t>vấn</a:t>
            </a:r>
            <a:r>
              <a:rPr lang="en-US" sz="1200" b="1" dirty="0" smtClean="0">
                <a:latin typeface="+mj-lt"/>
              </a:rPr>
              <a:t> </a:t>
            </a:r>
            <a:r>
              <a:rPr lang="en-US" sz="1200" b="1" dirty="0" err="1" smtClean="0">
                <a:latin typeface="+mj-lt"/>
              </a:rPr>
              <a:t>đề</a:t>
            </a:r>
            <a:endParaRPr lang="en-US" sz="1200" b="1" dirty="0" smtClean="0">
              <a:latin typeface="+mj-lt"/>
            </a:endParaRPr>
          </a:p>
          <a:p>
            <a:pPr algn="r"/>
            <a:r>
              <a:rPr lang="en-US" sz="1200" dirty="0" err="1" smtClean="0">
                <a:latin typeface="+mj-lt"/>
              </a:rPr>
              <a:t>Phạm</a:t>
            </a:r>
            <a:r>
              <a:rPr lang="en-US" sz="1200" dirty="0" smtClean="0">
                <a:latin typeface="+mj-lt"/>
              </a:rPr>
              <a:t> vi </a:t>
            </a:r>
            <a:r>
              <a:rPr lang="en-US" sz="1200" dirty="0" err="1" smtClean="0">
                <a:latin typeface="+mj-lt"/>
              </a:rPr>
              <a:t>đề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tài</a:t>
            </a:r>
            <a:endParaRPr lang="en-US" sz="1200" dirty="0" smtClean="0">
              <a:latin typeface="+mj-lt"/>
            </a:endParaRPr>
          </a:p>
          <a:p>
            <a:pPr algn="r"/>
            <a:r>
              <a:rPr lang="en-US" sz="1200" dirty="0" err="1">
                <a:latin typeface="+mj-lt"/>
              </a:rPr>
              <a:t>Mục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tiêu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đề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tài</a:t>
            </a:r>
            <a:endParaRPr lang="en-US" sz="1200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457200" y="-1"/>
            <a:ext cx="8229600" cy="83820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476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i="0" u="none" strike="noStrike" cap="none" dirty="0" err="1" smtClean="0">
                <a:ea typeface="Arial"/>
                <a:cs typeface="Arial"/>
                <a:sym typeface="Arial"/>
              </a:rPr>
              <a:t>Phạm</a:t>
            </a:r>
            <a:r>
              <a:rPr lang="en-US" sz="3200" b="1" i="0" u="none" strike="noStrike" cap="none" dirty="0" smtClean="0">
                <a:ea typeface="Arial"/>
                <a:cs typeface="Arial"/>
                <a:sym typeface="Arial"/>
              </a:rPr>
              <a:t> Vi </a:t>
            </a:r>
            <a:r>
              <a:rPr lang="en-US" sz="3200" b="1" i="0" u="none" strike="noStrike" cap="none" dirty="0" err="1" smtClean="0">
                <a:ea typeface="Arial"/>
                <a:cs typeface="Arial"/>
                <a:sym typeface="Arial"/>
              </a:rPr>
              <a:t>Của</a:t>
            </a:r>
            <a:r>
              <a:rPr lang="en-US" sz="3200" b="1" i="0" u="none" strike="noStrike" cap="none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i="0" u="none" strike="noStrike" cap="none" dirty="0" err="1" smtClean="0">
                <a:ea typeface="Arial"/>
                <a:cs typeface="Arial"/>
                <a:sym typeface="Arial"/>
              </a:rPr>
              <a:t>Đề</a:t>
            </a:r>
            <a:r>
              <a:rPr lang="en-US" sz="3200" b="1" i="0" u="none" strike="noStrike" cap="none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i="0" u="none" strike="noStrike" cap="none" dirty="0" err="1" smtClean="0">
                <a:ea typeface="Arial"/>
                <a:cs typeface="Arial"/>
                <a:sym typeface="Arial"/>
              </a:rPr>
              <a:t>Tài</a:t>
            </a:r>
            <a:endParaRPr lang="en-US" sz="3200" b="1" i="0" u="none" strike="noStrike" cap="none" dirty="0">
              <a:ea typeface="Arial"/>
              <a:cs typeface="Arial"/>
              <a:sym typeface="Arial"/>
            </a:endParaRPr>
          </a:p>
        </p:txBody>
      </p:sp>
      <p:sp>
        <p:nvSpPr>
          <p:cNvPr id="204" name="Shape 204"/>
          <p:cNvSpPr txBox="1">
            <a:spLocks noGrp="1"/>
          </p:cNvSpPr>
          <p:nvPr>
            <p:ph idx="1"/>
          </p:nvPr>
        </p:nvSpPr>
        <p:spPr>
          <a:xfrm>
            <a:off x="611187" y="1109662"/>
            <a:ext cx="7863740" cy="52482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800" b="0" i="0" u="none" strike="noStrike" cap="none" dirty="0" err="1">
                <a:latin typeface="+mj-lt"/>
                <a:ea typeface="Arial"/>
                <a:cs typeface="Arial" panose="020B0604020202020204" pitchFamily="34" charset="0"/>
                <a:sym typeface="Arial"/>
              </a:rPr>
              <a:t>Tìm</a:t>
            </a:r>
            <a:r>
              <a:rPr lang="en-US" sz="2800" b="0" i="0" u="none" strike="noStrike" cap="none" dirty="0">
                <a:latin typeface="+mj-lt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800" b="0" i="0" u="none" strike="noStrike" cap="none" dirty="0" err="1">
                <a:latin typeface="+mj-lt"/>
                <a:ea typeface="Arial"/>
                <a:cs typeface="Arial" panose="020B0604020202020204" pitchFamily="34" charset="0"/>
                <a:sym typeface="Arial"/>
              </a:rPr>
              <a:t>hiểu</a:t>
            </a:r>
            <a:r>
              <a:rPr lang="en-US" sz="2800" b="0" i="0" u="none" strike="noStrike" cap="none" dirty="0">
                <a:latin typeface="+mj-lt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800" i="1" dirty="0" err="1" smtClean="0">
                <a:latin typeface="+mj-lt"/>
                <a:ea typeface="Arial"/>
                <a:cs typeface="Arial" panose="020B0604020202020204" pitchFamily="34" charset="0"/>
                <a:sym typeface="Arial"/>
              </a:rPr>
              <a:t>các</a:t>
            </a:r>
            <a:r>
              <a:rPr lang="en-US" sz="2800" i="1" dirty="0" smtClean="0">
                <a:latin typeface="+mj-lt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800" b="0" i="1" u="none" strike="noStrike" cap="none" dirty="0" err="1" smtClean="0">
                <a:latin typeface="+mj-lt"/>
                <a:ea typeface="Arial"/>
                <a:cs typeface="Arial" panose="020B0604020202020204" pitchFamily="34" charset="0"/>
                <a:sym typeface="Arial"/>
              </a:rPr>
              <a:t>loại</a:t>
            </a:r>
            <a:r>
              <a:rPr lang="en-US" sz="2800" b="0" i="1" u="none" strike="noStrike" cap="none" dirty="0" smtClean="0">
                <a:latin typeface="+mj-lt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800" b="0" i="1" u="none" strike="noStrike" cap="none" dirty="0" err="1">
                <a:latin typeface="+mj-lt"/>
                <a:ea typeface="Arial"/>
                <a:cs typeface="Arial" panose="020B0604020202020204" pitchFamily="34" charset="0"/>
                <a:sym typeface="Arial"/>
              </a:rPr>
              <a:t>cảm</a:t>
            </a:r>
            <a:r>
              <a:rPr lang="en-US" sz="2800" b="0" i="1" u="none" strike="noStrike" cap="none" dirty="0">
                <a:latin typeface="+mj-lt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800" b="0" i="1" u="none" strike="noStrike" cap="none" dirty="0" err="1">
                <a:latin typeface="+mj-lt"/>
                <a:ea typeface="Arial"/>
                <a:cs typeface="Arial" panose="020B0604020202020204" pitchFamily="34" charset="0"/>
                <a:sym typeface="Arial"/>
              </a:rPr>
              <a:t>xúc</a:t>
            </a:r>
            <a:r>
              <a:rPr lang="en-US" sz="2800" b="0" i="1" u="none" strike="noStrike" cap="none" dirty="0">
                <a:latin typeface="+mj-lt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800" b="0" i="1" u="none" strike="noStrike" cap="none" dirty="0" err="1">
                <a:latin typeface="+mj-lt"/>
                <a:ea typeface="Arial"/>
                <a:cs typeface="Arial" panose="020B0604020202020204" pitchFamily="34" charset="0"/>
                <a:sym typeface="Arial"/>
              </a:rPr>
              <a:t>cơ</a:t>
            </a:r>
            <a:r>
              <a:rPr lang="en-US" sz="2800" b="0" i="1" u="none" strike="noStrike" cap="none" dirty="0">
                <a:latin typeface="+mj-lt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800" b="0" i="1" u="none" strike="noStrike" cap="none" dirty="0" err="1">
                <a:latin typeface="+mj-lt"/>
                <a:ea typeface="Arial"/>
                <a:cs typeface="Arial" panose="020B0604020202020204" pitchFamily="34" charset="0"/>
                <a:sym typeface="Arial"/>
              </a:rPr>
              <a:t>bản</a:t>
            </a:r>
            <a:r>
              <a:rPr lang="en-US" sz="2800" b="0" i="0" u="none" strike="noStrike" cap="none" dirty="0">
                <a:latin typeface="+mj-lt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800" b="0" i="0" u="none" strike="noStrike" cap="none" dirty="0" err="1">
                <a:latin typeface="+mj-lt"/>
                <a:ea typeface="Arial"/>
                <a:cs typeface="Arial" panose="020B0604020202020204" pitchFamily="34" charset="0"/>
                <a:sym typeface="Arial"/>
              </a:rPr>
              <a:t>của</a:t>
            </a:r>
            <a:r>
              <a:rPr lang="en-US" sz="2800" b="0" i="0" u="none" strike="noStrike" cap="none" dirty="0">
                <a:latin typeface="+mj-lt"/>
                <a:ea typeface="Arial"/>
                <a:cs typeface="Arial" panose="020B0604020202020204" pitchFamily="34" charset="0"/>
                <a:sym typeface="Arial"/>
              </a:rPr>
              <a:t> con </a:t>
            </a:r>
            <a:r>
              <a:rPr lang="en-US" sz="2800" b="0" i="0" u="none" strike="noStrike" cap="none" dirty="0" err="1">
                <a:latin typeface="+mj-lt"/>
                <a:ea typeface="Arial"/>
                <a:cs typeface="Arial" panose="020B0604020202020204" pitchFamily="34" charset="0"/>
                <a:sym typeface="Arial"/>
              </a:rPr>
              <a:t>người</a:t>
            </a:r>
            <a:endParaRPr lang="en-US" sz="2800" b="0" i="0" u="none" strike="noStrike" cap="none" dirty="0">
              <a:latin typeface="+mj-lt"/>
              <a:ea typeface="Arial"/>
              <a:cs typeface="Arial" panose="020B0604020202020204" pitchFamily="34" charset="0"/>
              <a:sym typeface="Arial"/>
            </a:endParaRPr>
          </a:p>
          <a:p>
            <a:pPr marR="0" lvl="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ct val="100000"/>
            </a:pPr>
            <a:r>
              <a:rPr lang="en-US" sz="2800" b="0" i="0" u="none" strike="noStrike" cap="none" dirty="0" err="1">
                <a:latin typeface="+mj-lt"/>
                <a:ea typeface="Arial"/>
                <a:cs typeface="Arial" panose="020B0604020202020204" pitchFamily="34" charset="0"/>
                <a:sym typeface="Arial"/>
              </a:rPr>
              <a:t>Tìm</a:t>
            </a:r>
            <a:r>
              <a:rPr lang="en-US" sz="2800" b="0" i="0" u="none" strike="noStrike" cap="none" dirty="0">
                <a:latin typeface="+mj-lt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800" b="0" i="0" u="none" strike="noStrike" cap="none" dirty="0" err="1">
                <a:latin typeface="+mj-lt"/>
                <a:ea typeface="Arial"/>
                <a:cs typeface="Arial" panose="020B0604020202020204" pitchFamily="34" charset="0"/>
                <a:sym typeface="Arial"/>
              </a:rPr>
              <a:t>hiểu</a:t>
            </a:r>
            <a:r>
              <a:rPr lang="en-US" sz="2800" b="0" i="0" u="none" strike="noStrike" cap="none" dirty="0">
                <a:latin typeface="+mj-lt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800" b="0" i="0" u="none" strike="noStrike" cap="none" dirty="0" err="1">
                <a:latin typeface="+mj-lt"/>
                <a:ea typeface="Arial"/>
                <a:cs typeface="Arial" panose="020B0604020202020204" pitchFamily="34" charset="0"/>
                <a:sym typeface="Arial"/>
              </a:rPr>
              <a:t>các</a:t>
            </a:r>
            <a:r>
              <a:rPr lang="en-US" sz="2800" b="0" i="0" u="none" strike="noStrike" cap="none" dirty="0">
                <a:latin typeface="+mj-lt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800" b="0" i="0" u="none" strike="noStrike" cap="none" dirty="0" err="1" smtClean="0">
                <a:latin typeface="+mj-lt"/>
                <a:ea typeface="Arial"/>
                <a:cs typeface="Arial" panose="020B0604020202020204" pitchFamily="34" charset="0"/>
                <a:sym typeface="Arial"/>
              </a:rPr>
              <a:t>phương</a:t>
            </a:r>
            <a:r>
              <a:rPr lang="en-US" sz="2800" b="0" i="0" u="none" strike="noStrike" cap="none" dirty="0" smtClean="0">
                <a:latin typeface="+mj-lt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800" b="0" i="0" u="none" strike="noStrike" cap="none" dirty="0" err="1" smtClean="0">
                <a:latin typeface="+mj-lt"/>
                <a:ea typeface="Arial"/>
                <a:cs typeface="Arial" panose="020B0604020202020204" pitchFamily="34" charset="0"/>
                <a:sym typeface="Arial"/>
              </a:rPr>
              <a:t>pháp</a:t>
            </a:r>
            <a:r>
              <a:rPr lang="en-US" sz="2800" b="0" i="0" u="none" strike="noStrike" cap="none" dirty="0" smtClean="0">
                <a:latin typeface="+mj-lt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800" b="0" i="1" u="none" strike="noStrike" cap="none" dirty="0" err="1" smtClean="0">
                <a:latin typeface="+mj-lt"/>
                <a:ea typeface="Arial"/>
                <a:cs typeface="Arial" panose="020B0604020202020204" pitchFamily="34" charset="0"/>
                <a:sym typeface="Arial"/>
              </a:rPr>
              <a:t>phát</a:t>
            </a:r>
            <a:r>
              <a:rPr lang="en-US" sz="2800" b="0" i="1" u="none" strike="noStrike" cap="none" dirty="0" smtClean="0">
                <a:latin typeface="+mj-lt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800" b="0" i="1" u="none" strike="noStrike" cap="none" dirty="0" err="1">
                <a:latin typeface="+mj-lt"/>
                <a:ea typeface="Arial"/>
                <a:cs typeface="Arial" panose="020B0604020202020204" pitchFamily="34" charset="0"/>
                <a:sym typeface="Arial"/>
              </a:rPr>
              <a:t>hiện</a:t>
            </a:r>
            <a:r>
              <a:rPr lang="en-US" sz="2800" b="0" i="0" u="none" strike="noStrike" cap="none" dirty="0">
                <a:latin typeface="+mj-lt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 panose="020B0604020202020204" pitchFamily="34" charset="0"/>
                <a:sym typeface="Arial"/>
              </a:rPr>
              <a:t>gương</a:t>
            </a:r>
            <a:r>
              <a:rPr lang="en-US" sz="2800" dirty="0" smtClean="0">
                <a:latin typeface="+mj-lt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 panose="020B0604020202020204" pitchFamily="34" charset="0"/>
                <a:sym typeface="Arial"/>
              </a:rPr>
              <a:t>mặt</a:t>
            </a:r>
            <a:endParaRPr lang="en-US" sz="2800" dirty="0" smtClean="0">
              <a:latin typeface="+mj-lt"/>
              <a:ea typeface="Arial"/>
              <a:cs typeface="Arial" panose="020B0604020202020204" pitchFamily="34" charset="0"/>
              <a:sym typeface="Arial"/>
            </a:endParaRPr>
          </a:p>
          <a:p>
            <a:pPr lvl="0" algn="just">
              <a:spcBef>
                <a:spcPts val="400"/>
              </a:spcBef>
              <a:buSzPct val="100000"/>
            </a:pPr>
            <a:r>
              <a:rPr lang="en-US" sz="2800" dirty="0" err="1">
                <a:ea typeface="Arial"/>
                <a:cs typeface="Arial" panose="020B0604020202020204" pitchFamily="34" charset="0"/>
                <a:sym typeface="Arial"/>
              </a:rPr>
              <a:t>Tìm</a:t>
            </a:r>
            <a:r>
              <a:rPr lang="en-US" sz="2800" dirty="0"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800" dirty="0" err="1">
                <a:ea typeface="Arial"/>
                <a:cs typeface="Arial" panose="020B0604020202020204" pitchFamily="34" charset="0"/>
                <a:sym typeface="Arial"/>
              </a:rPr>
              <a:t>hiểu</a:t>
            </a:r>
            <a:r>
              <a:rPr lang="en-US" sz="2800" dirty="0"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800" dirty="0" err="1">
                <a:ea typeface="Arial"/>
                <a:cs typeface="Arial" panose="020B0604020202020204" pitchFamily="34" charset="0"/>
                <a:sym typeface="Arial"/>
              </a:rPr>
              <a:t>các</a:t>
            </a:r>
            <a:r>
              <a:rPr lang="en-US" sz="2800" dirty="0"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800" dirty="0" err="1">
                <a:ea typeface="Arial"/>
                <a:cs typeface="Arial" panose="020B0604020202020204" pitchFamily="34" charset="0"/>
                <a:sym typeface="Arial"/>
              </a:rPr>
              <a:t>phương</a:t>
            </a:r>
            <a:r>
              <a:rPr lang="en-US" sz="2800" dirty="0"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800" dirty="0" err="1" smtClean="0">
                <a:ea typeface="Arial"/>
                <a:cs typeface="Arial" panose="020B0604020202020204" pitchFamily="34" charset="0"/>
                <a:sym typeface="Arial"/>
              </a:rPr>
              <a:t>pháp</a:t>
            </a:r>
            <a:r>
              <a:rPr lang="en-US" sz="2800" dirty="0">
                <a:latin typeface="+mj-lt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800" b="0" i="1" u="none" strike="noStrike" cap="none" dirty="0" err="1" smtClean="0">
                <a:latin typeface="+mj-lt"/>
                <a:ea typeface="Arial"/>
                <a:cs typeface="Arial" panose="020B0604020202020204" pitchFamily="34" charset="0"/>
                <a:sym typeface="Arial"/>
              </a:rPr>
              <a:t>nhận</a:t>
            </a:r>
            <a:r>
              <a:rPr lang="en-US" sz="2800" b="0" i="1" u="none" strike="noStrike" cap="none" dirty="0" smtClean="0">
                <a:latin typeface="+mj-lt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800" b="0" i="1" u="none" strike="noStrike" cap="none" dirty="0" err="1">
                <a:latin typeface="+mj-lt"/>
                <a:ea typeface="Arial"/>
                <a:cs typeface="Arial" panose="020B0604020202020204" pitchFamily="34" charset="0"/>
                <a:sym typeface="Arial"/>
              </a:rPr>
              <a:t>dạng</a:t>
            </a:r>
            <a:r>
              <a:rPr lang="en-US" sz="2800" b="0" i="1" u="none" strike="noStrike" cap="none" dirty="0">
                <a:latin typeface="+mj-lt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800" b="0" i="1" u="none" strike="noStrike" cap="none" dirty="0" err="1" smtClean="0">
                <a:latin typeface="+mj-lt"/>
                <a:ea typeface="Arial"/>
                <a:cs typeface="Arial" panose="020B0604020202020204" pitchFamily="34" charset="0"/>
                <a:sym typeface="Arial"/>
              </a:rPr>
              <a:t>cảm</a:t>
            </a:r>
            <a:r>
              <a:rPr lang="en-US" sz="2800" b="0" i="1" u="none" strike="noStrike" cap="none" dirty="0" smtClean="0">
                <a:latin typeface="+mj-lt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800" b="0" i="1" u="none" strike="noStrike" cap="none" dirty="0" err="1" smtClean="0">
                <a:latin typeface="+mj-lt"/>
                <a:ea typeface="Arial"/>
                <a:cs typeface="Arial" panose="020B0604020202020204" pitchFamily="34" charset="0"/>
                <a:sym typeface="Arial"/>
              </a:rPr>
              <a:t>xúc</a:t>
            </a:r>
            <a:r>
              <a:rPr lang="en-US" sz="2800" b="0" i="1" u="none" strike="noStrike" cap="none" dirty="0" smtClean="0">
                <a:latin typeface="+mj-lt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800" b="0" i="0" u="none" strike="noStrike" cap="none" dirty="0" err="1" smtClean="0">
                <a:latin typeface="+mj-lt"/>
                <a:ea typeface="Arial"/>
                <a:cs typeface="Arial" panose="020B0604020202020204" pitchFamily="34" charset="0"/>
                <a:sym typeface="Arial"/>
              </a:rPr>
              <a:t>dựa</a:t>
            </a:r>
            <a:r>
              <a:rPr lang="en-US" sz="2800" b="0" i="0" u="none" strike="noStrike" cap="none" dirty="0" smtClean="0">
                <a:latin typeface="+mj-lt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800" b="0" i="0" u="none" strike="noStrike" cap="none" dirty="0" err="1" smtClean="0">
                <a:latin typeface="+mj-lt"/>
                <a:ea typeface="Arial"/>
                <a:cs typeface="Arial" panose="020B0604020202020204" pitchFamily="34" charset="0"/>
                <a:sym typeface="Arial"/>
              </a:rPr>
              <a:t>trên</a:t>
            </a:r>
            <a:r>
              <a:rPr lang="en-US" sz="2800" b="0" i="0" u="none" strike="noStrike" cap="none" dirty="0" smtClean="0">
                <a:latin typeface="+mj-lt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800" b="0" i="0" u="none" strike="noStrike" cap="none" dirty="0" err="1" smtClean="0">
                <a:latin typeface="+mj-lt"/>
                <a:ea typeface="Arial"/>
                <a:cs typeface="Arial" panose="020B0604020202020204" pitchFamily="34" charset="0"/>
                <a:sym typeface="Arial"/>
              </a:rPr>
              <a:t>gương</a:t>
            </a:r>
            <a:r>
              <a:rPr lang="en-US" sz="2800" b="0" i="0" u="none" strike="noStrike" cap="none" dirty="0" smtClean="0">
                <a:latin typeface="+mj-lt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800" b="0" i="0" u="none" strike="noStrike" cap="none" dirty="0" err="1" smtClean="0">
                <a:latin typeface="+mj-lt"/>
                <a:ea typeface="Arial"/>
                <a:cs typeface="Arial" panose="020B0604020202020204" pitchFamily="34" charset="0"/>
                <a:sym typeface="Arial"/>
              </a:rPr>
              <a:t>mặt</a:t>
            </a:r>
            <a:endParaRPr lang="en-US" sz="2800" b="0" i="0" u="none" strike="noStrike" cap="none" dirty="0">
              <a:latin typeface="+mj-lt"/>
              <a:ea typeface="Arial"/>
              <a:cs typeface="Arial" panose="020B0604020202020204" pitchFamily="34" charset="0"/>
              <a:sym typeface="Arial"/>
            </a:endParaRPr>
          </a:p>
          <a:p>
            <a:pPr marR="0" lvl="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ct val="100000"/>
            </a:pPr>
            <a:r>
              <a:rPr lang="en-US" sz="2800" b="0" i="0" u="none" strike="noStrike" cap="none" dirty="0" err="1">
                <a:latin typeface="+mj-lt"/>
                <a:ea typeface="Arial"/>
                <a:cs typeface="Arial" panose="020B0604020202020204" pitchFamily="34" charset="0"/>
                <a:sym typeface="Arial"/>
              </a:rPr>
              <a:t>Tìm</a:t>
            </a:r>
            <a:r>
              <a:rPr lang="en-US" sz="2800" b="0" i="0" u="none" strike="noStrike" cap="none" dirty="0">
                <a:latin typeface="+mj-lt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800" b="0" i="0" u="none" strike="noStrike" cap="none" dirty="0" err="1">
                <a:latin typeface="+mj-lt"/>
                <a:ea typeface="Arial"/>
                <a:cs typeface="Arial" panose="020B0604020202020204" pitchFamily="34" charset="0"/>
                <a:sym typeface="Arial"/>
              </a:rPr>
              <a:t>hiểu</a:t>
            </a:r>
            <a:r>
              <a:rPr lang="en-US" sz="2800" b="0" i="0" u="none" strike="noStrike" cap="none" dirty="0">
                <a:latin typeface="+mj-lt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800" b="0" i="0" u="none" strike="noStrike" cap="none" dirty="0" err="1" smtClean="0">
                <a:latin typeface="+mj-lt"/>
                <a:ea typeface="Arial"/>
                <a:cs typeface="Arial" panose="020B0604020202020204" pitchFamily="34" charset="0"/>
                <a:sym typeface="Arial"/>
              </a:rPr>
              <a:t>các</a:t>
            </a:r>
            <a:r>
              <a:rPr lang="en-US" sz="2800" b="0" i="0" u="none" strike="noStrike" cap="none" dirty="0" smtClean="0">
                <a:latin typeface="+mj-lt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800" b="0" i="1" u="none" strike="noStrike" cap="none" dirty="0" err="1" smtClean="0">
                <a:latin typeface="+mj-lt"/>
                <a:ea typeface="Arial"/>
                <a:cs typeface="Arial" panose="020B0604020202020204" pitchFamily="34" charset="0"/>
                <a:sym typeface="Arial"/>
              </a:rPr>
              <a:t>mô</a:t>
            </a:r>
            <a:r>
              <a:rPr lang="en-US" sz="2800" b="0" i="1" u="none" strike="noStrike" cap="none" dirty="0" smtClean="0">
                <a:latin typeface="+mj-lt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800" b="0" i="1" u="none" strike="noStrike" cap="none" dirty="0" err="1">
                <a:latin typeface="+mj-lt"/>
                <a:ea typeface="Arial"/>
                <a:cs typeface="Arial" panose="020B0604020202020204" pitchFamily="34" charset="0"/>
                <a:sym typeface="Arial"/>
              </a:rPr>
              <a:t>hình</a:t>
            </a:r>
            <a:r>
              <a:rPr lang="en-US" sz="2800" b="0" i="1" u="none" strike="noStrike" cap="none" dirty="0">
                <a:latin typeface="+mj-lt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800" b="0" i="1" u="none" strike="noStrike" cap="none" dirty="0" err="1">
                <a:latin typeface="+mj-lt"/>
                <a:ea typeface="Arial"/>
                <a:cs typeface="Arial" panose="020B0604020202020204" pitchFamily="34" charset="0"/>
                <a:sym typeface="Arial"/>
              </a:rPr>
              <a:t>phân</a:t>
            </a:r>
            <a:r>
              <a:rPr lang="en-US" sz="2800" b="0" i="1" u="none" strike="noStrike" cap="none" dirty="0">
                <a:latin typeface="+mj-lt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800" b="0" i="1" u="none" strike="noStrike" cap="none" dirty="0" err="1">
                <a:latin typeface="+mj-lt"/>
                <a:ea typeface="Arial"/>
                <a:cs typeface="Arial" panose="020B0604020202020204" pitchFamily="34" charset="0"/>
                <a:sym typeface="Arial"/>
              </a:rPr>
              <a:t>lớp</a:t>
            </a:r>
            <a:r>
              <a:rPr lang="en-US" sz="2800" b="0" i="0" u="none" strike="noStrike" cap="none" dirty="0">
                <a:latin typeface="+mj-lt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800" b="0" i="0" u="none" strike="noStrike" cap="none" dirty="0" err="1">
                <a:latin typeface="+mj-lt"/>
                <a:ea typeface="Arial"/>
                <a:cs typeface="Arial" panose="020B0604020202020204" pitchFamily="34" charset="0"/>
                <a:sym typeface="Arial"/>
              </a:rPr>
              <a:t>và</a:t>
            </a:r>
            <a:r>
              <a:rPr lang="en-US" sz="2800" b="0" i="0" u="none" strike="noStrike" cap="none" dirty="0">
                <a:latin typeface="+mj-lt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 panose="020B0604020202020204" pitchFamily="34" charset="0"/>
                <a:sym typeface="Arial"/>
              </a:rPr>
              <a:t>cách</a:t>
            </a:r>
            <a:r>
              <a:rPr lang="en-US" sz="2800" dirty="0" smtClean="0">
                <a:latin typeface="+mj-lt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800" b="0" i="0" u="none" strike="noStrike" cap="none" dirty="0" err="1" smtClean="0">
                <a:latin typeface="+mj-lt"/>
                <a:ea typeface="Arial"/>
                <a:cs typeface="Arial" panose="020B0604020202020204" pitchFamily="34" charset="0"/>
                <a:sym typeface="Arial"/>
              </a:rPr>
              <a:t>xây</a:t>
            </a:r>
            <a:r>
              <a:rPr lang="en-US" sz="2800" b="0" i="0" u="none" strike="noStrike" cap="none" dirty="0" smtClean="0">
                <a:latin typeface="+mj-lt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800" b="0" i="0" u="none" strike="noStrike" cap="none" dirty="0" err="1">
                <a:latin typeface="+mj-lt"/>
                <a:ea typeface="Arial"/>
                <a:cs typeface="Arial" panose="020B0604020202020204" pitchFamily="34" charset="0"/>
                <a:sym typeface="Arial"/>
              </a:rPr>
              <a:t>dựng</a:t>
            </a:r>
            <a:r>
              <a:rPr lang="en-US" sz="2800" b="0" i="0" u="none" strike="noStrike" cap="none" dirty="0">
                <a:latin typeface="+mj-lt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800" b="0" i="1" u="none" strike="noStrike" cap="none" dirty="0" err="1" smtClean="0">
                <a:latin typeface="+mj-lt"/>
                <a:ea typeface="Arial"/>
                <a:cs typeface="Arial" panose="020B0604020202020204" pitchFamily="34" charset="0"/>
                <a:sym typeface="Arial"/>
              </a:rPr>
              <a:t>tập</a:t>
            </a:r>
            <a:r>
              <a:rPr lang="en-US" sz="2800" b="0" i="1" u="none" strike="noStrike" cap="none" dirty="0" smtClean="0">
                <a:latin typeface="+mj-lt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800" b="0" i="1" u="none" strike="noStrike" cap="none" dirty="0" err="1" smtClean="0">
                <a:latin typeface="+mj-lt"/>
                <a:ea typeface="Arial"/>
                <a:cs typeface="Arial" panose="020B0604020202020204" pitchFamily="34" charset="0"/>
                <a:sym typeface="Arial"/>
              </a:rPr>
              <a:t>huấn</a:t>
            </a:r>
            <a:r>
              <a:rPr lang="en-US" sz="2800" b="0" i="1" u="none" strike="noStrike" cap="none" dirty="0" smtClean="0">
                <a:latin typeface="+mj-lt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800" b="0" i="1" u="none" strike="noStrike" cap="none" dirty="0" err="1" smtClean="0">
                <a:latin typeface="+mj-lt"/>
                <a:ea typeface="Arial"/>
                <a:cs typeface="Arial" panose="020B0604020202020204" pitchFamily="34" charset="0"/>
                <a:sym typeface="Arial"/>
              </a:rPr>
              <a:t>luyện</a:t>
            </a:r>
            <a:endParaRPr lang="en-US" sz="2800" b="0" i="1" u="none" strike="noStrike" cap="none" dirty="0">
              <a:latin typeface="+mj-lt"/>
              <a:ea typeface="Arial"/>
              <a:cs typeface="Arial" panose="020B0604020202020204" pitchFamily="34" charset="0"/>
              <a:sym typeface="Arial"/>
            </a:endParaRPr>
          </a:p>
          <a:p>
            <a:pPr marR="0" lvl="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ct val="100000"/>
            </a:pPr>
            <a:r>
              <a:rPr lang="en-US" sz="2800" b="0" i="0" u="none" strike="noStrike" cap="none" dirty="0" err="1">
                <a:latin typeface="+mj-lt"/>
                <a:ea typeface="Arial"/>
                <a:cs typeface="Arial" panose="020B0604020202020204" pitchFamily="34" charset="0"/>
                <a:sym typeface="Arial"/>
              </a:rPr>
              <a:t>Xây</a:t>
            </a:r>
            <a:r>
              <a:rPr lang="en-US" sz="2800" b="0" i="0" u="none" strike="noStrike" cap="none" dirty="0">
                <a:latin typeface="+mj-lt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800" b="0" i="0" u="none" strike="noStrike" cap="none" dirty="0" err="1">
                <a:latin typeface="+mj-lt"/>
                <a:ea typeface="Arial"/>
                <a:cs typeface="Arial" panose="020B0604020202020204" pitchFamily="34" charset="0"/>
                <a:sym typeface="Arial"/>
              </a:rPr>
              <a:t>dựng</a:t>
            </a:r>
            <a:r>
              <a:rPr lang="en-US" sz="2800" b="0" i="0" u="none" strike="noStrike" cap="none" dirty="0">
                <a:latin typeface="+mj-lt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800" b="0" i="1" u="none" strike="noStrike" cap="none" dirty="0" err="1">
                <a:latin typeface="+mj-lt"/>
                <a:ea typeface="Arial"/>
                <a:cs typeface="Arial" panose="020B0604020202020204" pitchFamily="34" charset="0"/>
                <a:sym typeface="Arial"/>
              </a:rPr>
              <a:t>hệ</a:t>
            </a:r>
            <a:r>
              <a:rPr lang="en-US" sz="2800" b="0" i="1" u="none" strike="noStrike" cap="none" dirty="0">
                <a:latin typeface="+mj-lt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800" b="0" i="1" u="none" strike="noStrike" cap="none" dirty="0" err="1">
                <a:latin typeface="+mj-lt"/>
                <a:ea typeface="Arial"/>
                <a:cs typeface="Arial" panose="020B0604020202020204" pitchFamily="34" charset="0"/>
                <a:sym typeface="Arial"/>
              </a:rPr>
              <a:t>thống</a:t>
            </a:r>
            <a:r>
              <a:rPr lang="en-US" sz="2800" b="0" i="0" u="none" strike="noStrike" cap="none" dirty="0">
                <a:latin typeface="+mj-lt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800" b="0" i="0" u="none" strike="noStrike" cap="none" dirty="0" err="1">
                <a:latin typeface="+mj-lt"/>
                <a:ea typeface="Arial"/>
                <a:cs typeface="Arial" panose="020B0604020202020204" pitchFamily="34" charset="0"/>
                <a:sym typeface="Arial"/>
              </a:rPr>
              <a:t>nhận</a:t>
            </a:r>
            <a:r>
              <a:rPr lang="en-US" sz="2800" b="0" i="0" u="none" strike="noStrike" cap="none" dirty="0">
                <a:latin typeface="+mj-lt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800" b="0" i="0" u="none" strike="noStrike" cap="none" dirty="0" err="1">
                <a:latin typeface="+mj-lt"/>
                <a:ea typeface="Arial"/>
                <a:cs typeface="Arial" panose="020B0604020202020204" pitchFamily="34" charset="0"/>
                <a:sym typeface="Arial"/>
              </a:rPr>
              <a:t>dạng</a:t>
            </a:r>
            <a:r>
              <a:rPr lang="en-US" sz="2800" b="0" i="0" u="none" strike="noStrike" cap="none" dirty="0">
                <a:latin typeface="+mj-lt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800" b="0" i="1" u="none" strike="noStrike" cap="none" dirty="0" err="1">
                <a:latin typeface="+mj-lt"/>
                <a:ea typeface="Arial"/>
                <a:cs typeface="Arial" panose="020B0604020202020204" pitchFamily="34" charset="0"/>
                <a:sym typeface="Arial"/>
              </a:rPr>
              <a:t>cảm</a:t>
            </a:r>
            <a:r>
              <a:rPr lang="en-US" sz="2800" b="0" i="1" u="none" strike="noStrike" cap="none" dirty="0">
                <a:latin typeface="+mj-lt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800" b="0" i="1" u="none" strike="noStrike" cap="none" dirty="0" err="1">
                <a:latin typeface="+mj-lt"/>
                <a:ea typeface="Arial"/>
                <a:cs typeface="Arial" panose="020B0604020202020204" pitchFamily="34" charset="0"/>
                <a:sym typeface="Arial"/>
              </a:rPr>
              <a:t>xúc</a:t>
            </a:r>
            <a:r>
              <a:rPr lang="en-US" sz="2800" b="0" i="0" u="none" strike="noStrike" cap="none" dirty="0">
                <a:latin typeface="+mj-lt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800" b="0" i="0" u="none" strike="noStrike" cap="none" dirty="0" err="1">
                <a:latin typeface="+mj-lt"/>
                <a:ea typeface="Arial"/>
                <a:cs typeface="Arial" panose="020B0604020202020204" pitchFamily="34" charset="0"/>
                <a:sym typeface="Arial"/>
              </a:rPr>
              <a:t>dựa</a:t>
            </a:r>
            <a:r>
              <a:rPr lang="en-US" sz="2800" b="0" i="0" u="none" strike="noStrike" cap="none" dirty="0">
                <a:latin typeface="+mj-lt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800" b="0" i="0" u="none" strike="noStrike" cap="none" dirty="0" err="1">
                <a:latin typeface="+mj-lt"/>
                <a:ea typeface="Arial"/>
                <a:cs typeface="Arial" panose="020B0604020202020204" pitchFamily="34" charset="0"/>
                <a:sym typeface="Arial"/>
              </a:rPr>
              <a:t>trên</a:t>
            </a:r>
            <a:r>
              <a:rPr lang="en-US" sz="2800" b="0" i="0" u="none" strike="noStrike" cap="none" dirty="0">
                <a:latin typeface="+mj-lt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800" b="0" i="0" u="none" strike="noStrike" cap="none" dirty="0" err="1">
                <a:latin typeface="+mj-lt"/>
                <a:ea typeface="Arial"/>
                <a:cs typeface="Arial" panose="020B0604020202020204" pitchFamily="34" charset="0"/>
                <a:sym typeface="Arial"/>
              </a:rPr>
              <a:t>mặt</a:t>
            </a:r>
            <a:r>
              <a:rPr lang="en-US" sz="2800" b="0" i="0" u="none" strike="noStrike" cap="none" dirty="0">
                <a:latin typeface="+mj-lt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800" b="0" i="0" u="none" strike="noStrike" cap="none" dirty="0" err="1" smtClean="0">
                <a:latin typeface="+mj-lt"/>
                <a:ea typeface="Arial"/>
                <a:cs typeface="Arial" panose="020B0604020202020204" pitchFamily="34" charset="0"/>
                <a:sym typeface="Arial"/>
              </a:rPr>
              <a:t>người</a:t>
            </a:r>
            <a:r>
              <a:rPr lang="en-US" sz="2800" b="0" i="0" u="none" strike="noStrike" cap="none" dirty="0" smtClean="0">
                <a:latin typeface="+mj-lt"/>
                <a:ea typeface="Arial"/>
                <a:cs typeface="Arial" panose="020B0604020202020204" pitchFamily="34" charset="0"/>
                <a:sym typeface="Arial"/>
              </a:rPr>
              <a:t> </a:t>
            </a:r>
            <a:endParaRPr lang="en-US" sz="2800" b="0" i="0" u="none" strike="noStrike" cap="none" dirty="0">
              <a:latin typeface="+mj-lt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05" name="Shape 205"/>
          <p:cNvSpPr txBox="1"/>
          <p:nvPr/>
        </p:nvSpPr>
        <p:spPr>
          <a:xfrm>
            <a:off x="3276600" y="6537325"/>
            <a:ext cx="2133600" cy="320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lang="en-US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07009" y="-1830"/>
            <a:ext cx="183699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>
                <a:latin typeface="+mj-lt"/>
              </a:rPr>
              <a:t>Tổng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quan</a:t>
            </a:r>
            <a:endParaRPr lang="en-US" dirty="0" smtClean="0">
              <a:latin typeface="+mj-lt"/>
            </a:endParaRPr>
          </a:p>
          <a:p>
            <a:pPr algn="r"/>
            <a:r>
              <a:rPr lang="en-US" sz="1200" dirty="0" err="1" smtClean="0">
                <a:latin typeface="+mj-lt"/>
              </a:rPr>
              <a:t>Giới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thiệu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chung</a:t>
            </a:r>
            <a:endParaRPr lang="en-US" sz="1200" dirty="0" smtClean="0">
              <a:latin typeface="+mj-lt"/>
            </a:endParaRPr>
          </a:p>
          <a:p>
            <a:pPr algn="r"/>
            <a:r>
              <a:rPr lang="en-US" sz="1200" dirty="0" err="1" smtClean="0">
                <a:latin typeface="+mj-lt"/>
              </a:rPr>
              <a:t>Đặt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vấn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đề</a:t>
            </a:r>
            <a:endParaRPr lang="en-US" sz="1200" dirty="0" smtClean="0">
              <a:latin typeface="+mj-lt"/>
            </a:endParaRPr>
          </a:p>
          <a:p>
            <a:pPr algn="r"/>
            <a:r>
              <a:rPr lang="en-US" sz="1200" b="1" dirty="0" err="1" smtClean="0">
                <a:latin typeface="+mj-lt"/>
              </a:rPr>
              <a:t>Phạm</a:t>
            </a:r>
            <a:r>
              <a:rPr lang="en-US" sz="1200" b="1" dirty="0" smtClean="0">
                <a:latin typeface="+mj-lt"/>
              </a:rPr>
              <a:t> vi </a:t>
            </a:r>
            <a:r>
              <a:rPr lang="en-US" sz="1200" b="1" dirty="0" err="1" smtClean="0">
                <a:latin typeface="+mj-lt"/>
              </a:rPr>
              <a:t>đề</a:t>
            </a:r>
            <a:r>
              <a:rPr lang="en-US" sz="1200" b="1" dirty="0" smtClean="0">
                <a:latin typeface="+mj-lt"/>
              </a:rPr>
              <a:t> </a:t>
            </a:r>
            <a:r>
              <a:rPr lang="en-US" sz="1200" b="1" dirty="0" err="1" smtClean="0">
                <a:latin typeface="+mj-lt"/>
              </a:rPr>
              <a:t>tài</a:t>
            </a:r>
            <a:endParaRPr lang="en-US" sz="1200" b="1" dirty="0" smtClean="0">
              <a:latin typeface="+mj-lt"/>
            </a:endParaRPr>
          </a:p>
          <a:p>
            <a:pPr algn="r"/>
            <a:r>
              <a:rPr lang="en-US" sz="1200" dirty="0" err="1">
                <a:latin typeface="+mj-lt"/>
              </a:rPr>
              <a:t>Mục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tiêu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đề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tài</a:t>
            </a:r>
            <a:endParaRPr lang="en-US" sz="1200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43750"/>
              <a:buFont typeface="Verdana"/>
              <a:buNone/>
            </a:pPr>
            <a:r>
              <a:rPr lang="en-US" sz="3200" b="1" i="0" u="none" strike="noStrike" cap="none" dirty="0" err="1" smtClean="0">
                <a:solidFill>
                  <a:schemeClr val="tx1"/>
                </a:solidFill>
                <a:latin typeface="+mj-lt"/>
                <a:ea typeface="Verdana"/>
                <a:cs typeface="Verdana"/>
                <a:sym typeface="Verdana"/>
              </a:rPr>
              <a:t>Phạm</a:t>
            </a:r>
            <a:r>
              <a:rPr lang="en-US" sz="3200" b="1" i="0" u="none" strike="noStrike" cap="none" dirty="0" smtClean="0">
                <a:solidFill>
                  <a:schemeClr val="tx1"/>
                </a:solidFill>
                <a:latin typeface="+mj-lt"/>
                <a:ea typeface="Verdana"/>
                <a:cs typeface="Verdana"/>
                <a:sym typeface="Verdana"/>
              </a:rPr>
              <a:t> Vi </a:t>
            </a:r>
            <a:r>
              <a:rPr lang="en-US" sz="3200" b="1" i="0" u="none" strike="noStrike" cap="none" dirty="0" err="1" smtClean="0">
                <a:solidFill>
                  <a:schemeClr val="tx1"/>
                </a:solidFill>
                <a:latin typeface="+mj-lt"/>
                <a:ea typeface="Verdana"/>
                <a:cs typeface="Verdana"/>
                <a:sym typeface="Verdana"/>
              </a:rPr>
              <a:t>Đề</a:t>
            </a:r>
            <a:r>
              <a:rPr lang="en-US" sz="3200" b="1" i="0" u="none" strike="noStrike" cap="none" dirty="0" smtClean="0">
                <a:solidFill>
                  <a:schemeClr val="tx1"/>
                </a:solidFill>
                <a:latin typeface="+mj-lt"/>
                <a:ea typeface="Verdana"/>
                <a:cs typeface="Verdana"/>
                <a:sym typeface="Verdana"/>
              </a:rPr>
              <a:t> </a:t>
            </a:r>
            <a:r>
              <a:rPr lang="en-US" sz="3200" b="1" i="0" u="none" strike="noStrike" cap="none" dirty="0" err="1" smtClean="0">
                <a:solidFill>
                  <a:schemeClr val="tx1"/>
                </a:solidFill>
                <a:latin typeface="+mj-lt"/>
                <a:ea typeface="Verdana"/>
                <a:cs typeface="Verdana"/>
                <a:sym typeface="Verdana"/>
              </a:rPr>
              <a:t>Tài</a:t>
            </a:r>
            <a:r>
              <a:rPr lang="en-US" sz="3200" b="1" i="0" u="none" strike="noStrike" cap="none" dirty="0" smtClean="0">
                <a:solidFill>
                  <a:schemeClr val="tx1"/>
                </a:solidFill>
                <a:latin typeface="+mj-lt"/>
                <a:ea typeface="Verdana"/>
                <a:cs typeface="Verdana"/>
                <a:sym typeface="Verdana"/>
              </a:rPr>
              <a:t> (</a:t>
            </a:r>
            <a:r>
              <a:rPr lang="en-US" sz="3200" b="1" i="0" u="none" strike="noStrike" cap="none" dirty="0" err="1" smtClean="0">
                <a:solidFill>
                  <a:schemeClr val="tx1"/>
                </a:solidFill>
                <a:latin typeface="+mj-lt"/>
                <a:ea typeface="Verdana"/>
                <a:cs typeface="Verdana"/>
                <a:sym typeface="Verdana"/>
              </a:rPr>
              <a:t>Cont</a:t>
            </a:r>
            <a:r>
              <a:rPr lang="en-US" sz="3200" b="1" i="0" u="none" strike="noStrike" cap="none" dirty="0" smtClean="0">
                <a:solidFill>
                  <a:schemeClr val="tx1"/>
                </a:solidFill>
                <a:latin typeface="+mj-lt"/>
                <a:ea typeface="Verdana"/>
                <a:cs typeface="Verdana"/>
                <a:sym typeface="Verdana"/>
              </a:rPr>
              <a:t>)</a:t>
            </a:r>
            <a:endParaRPr lang="en-US" sz="3200" b="1" i="0" u="none" strike="noStrike" cap="none" dirty="0">
              <a:solidFill>
                <a:schemeClr val="tx1"/>
              </a:solidFill>
              <a:latin typeface="+mj-lt"/>
              <a:ea typeface="Verdana"/>
              <a:cs typeface="Verdana"/>
              <a:sym typeface="Verdana"/>
            </a:endParaRPr>
          </a:p>
        </p:txBody>
      </p:sp>
      <p:sp>
        <p:nvSpPr>
          <p:cNvPr id="211" name="Shape 21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lang="en-US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1015" y="1159727"/>
            <a:ext cx="7995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+mj-lt"/>
              </a:rPr>
              <a:t>Đề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tài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nhận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dạng</a:t>
            </a:r>
            <a:r>
              <a:rPr lang="en-US" sz="2800" dirty="0" smtClean="0">
                <a:latin typeface="+mj-lt"/>
              </a:rPr>
              <a:t> 6 </a:t>
            </a:r>
            <a:r>
              <a:rPr lang="en-US" sz="2800" dirty="0" err="1" smtClean="0">
                <a:latin typeface="+mj-lt"/>
              </a:rPr>
              <a:t>loại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cảm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xúc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cơ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bản</a:t>
            </a:r>
            <a:r>
              <a:rPr lang="en-US" sz="2800" dirty="0" smtClean="0">
                <a:latin typeface="+mj-lt"/>
              </a:rPr>
              <a:t>:</a:t>
            </a:r>
            <a:endParaRPr lang="en-US" sz="28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5325"/>
            <a:ext cx="9144000" cy="4610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07009" y="-1830"/>
            <a:ext cx="183699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>
                <a:latin typeface="+mj-lt"/>
              </a:rPr>
              <a:t>Tổng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quan</a:t>
            </a:r>
            <a:endParaRPr lang="en-US" dirty="0" smtClean="0">
              <a:latin typeface="+mj-lt"/>
            </a:endParaRPr>
          </a:p>
          <a:p>
            <a:pPr algn="r"/>
            <a:r>
              <a:rPr lang="en-US" sz="1200" dirty="0" err="1" smtClean="0">
                <a:latin typeface="+mj-lt"/>
              </a:rPr>
              <a:t>Giới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thiệu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chung</a:t>
            </a:r>
            <a:endParaRPr lang="en-US" sz="1200" dirty="0" smtClean="0">
              <a:latin typeface="+mj-lt"/>
            </a:endParaRPr>
          </a:p>
          <a:p>
            <a:pPr algn="r"/>
            <a:r>
              <a:rPr lang="en-US" sz="1200" dirty="0" err="1" smtClean="0">
                <a:latin typeface="+mj-lt"/>
              </a:rPr>
              <a:t>Đặt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vấn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đề</a:t>
            </a:r>
            <a:endParaRPr lang="en-US" sz="1200" dirty="0" smtClean="0">
              <a:latin typeface="+mj-lt"/>
            </a:endParaRPr>
          </a:p>
          <a:p>
            <a:pPr algn="r"/>
            <a:r>
              <a:rPr lang="en-US" sz="1200" b="1" dirty="0" err="1" smtClean="0">
                <a:latin typeface="+mj-lt"/>
              </a:rPr>
              <a:t>Phạm</a:t>
            </a:r>
            <a:r>
              <a:rPr lang="en-US" sz="1200" b="1" dirty="0" smtClean="0">
                <a:latin typeface="+mj-lt"/>
              </a:rPr>
              <a:t> vi </a:t>
            </a:r>
            <a:r>
              <a:rPr lang="en-US" sz="1200" b="1" dirty="0" err="1" smtClean="0">
                <a:latin typeface="+mj-lt"/>
              </a:rPr>
              <a:t>đề</a:t>
            </a:r>
            <a:r>
              <a:rPr lang="en-US" sz="1200" b="1" dirty="0" smtClean="0">
                <a:latin typeface="+mj-lt"/>
              </a:rPr>
              <a:t> </a:t>
            </a:r>
            <a:r>
              <a:rPr lang="en-US" sz="1200" b="1" dirty="0" err="1" smtClean="0">
                <a:latin typeface="+mj-lt"/>
              </a:rPr>
              <a:t>tài</a:t>
            </a:r>
            <a:endParaRPr lang="en-US" sz="1200" b="1" dirty="0" smtClean="0">
              <a:latin typeface="+mj-lt"/>
            </a:endParaRPr>
          </a:p>
          <a:p>
            <a:pPr algn="r"/>
            <a:r>
              <a:rPr lang="en-US" sz="1200" dirty="0" err="1">
                <a:latin typeface="+mj-lt"/>
              </a:rPr>
              <a:t>Mục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tiêu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đề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tài</a:t>
            </a:r>
            <a:endParaRPr lang="en-US" sz="1200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>
            <a:spLocks noGrp="1"/>
          </p:cNvSpPr>
          <p:nvPr>
            <p:ph type="title"/>
          </p:nvPr>
        </p:nvSpPr>
        <p:spPr>
          <a:xfrm>
            <a:off x="457200" y="-23802"/>
            <a:ext cx="8229600" cy="8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476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dirty="0" err="1" smtClean="0">
                <a:ea typeface="Arial"/>
                <a:cs typeface="Arial"/>
                <a:sym typeface="Arial"/>
              </a:rPr>
              <a:t>Mục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Tiêu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Của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Đề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Tài</a:t>
            </a:r>
            <a:endParaRPr lang="en-US" sz="3200" b="1" dirty="0">
              <a:ea typeface="Arial"/>
              <a:cs typeface="Arial"/>
              <a:sym typeface="Arial"/>
            </a:endParaRPr>
          </a:p>
        </p:txBody>
      </p:sp>
      <p:sp>
        <p:nvSpPr>
          <p:cNvPr id="349" name="Shape 349"/>
          <p:cNvSpPr txBox="1">
            <a:spLocks noGrp="1"/>
          </p:cNvSpPr>
          <p:nvPr>
            <p:ph idx="1"/>
          </p:nvPr>
        </p:nvSpPr>
        <p:spPr>
          <a:xfrm>
            <a:off x="323850" y="1167721"/>
            <a:ext cx="8506200" cy="497900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800100" lvl="0" indent="-457200" rtl="0">
              <a:spcBef>
                <a:spcPts val="0"/>
              </a:spcBef>
              <a:buSzPct val="100000"/>
            </a:pPr>
            <a:r>
              <a:rPr lang="en-US" sz="2800" dirty="0">
                <a:latin typeface="+mj-lt"/>
                <a:ea typeface="Arial"/>
                <a:cs typeface="Arial"/>
                <a:sym typeface="Arial"/>
              </a:rPr>
              <a:t>6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loại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cảm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xúc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cơ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bản</a:t>
            </a:r>
            <a:endParaRPr lang="en-US" sz="2800" dirty="0">
              <a:latin typeface="+mj-lt"/>
              <a:ea typeface="Arial"/>
              <a:cs typeface="Arial"/>
              <a:sym typeface="Arial"/>
            </a:endParaRPr>
          </a:p>
          <a:p>
            <a:pPr marL="800100" lvl="0" indent="-457200" rtl="0">
              <a:spcBef>
                <a:spcPts val="0"/>
              </a:spcBef>
              <a:buSzPct val="100000"/>
            </a:pP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Các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đặc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trưng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của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gương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mặt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người</a:t>
            </a:r>
            <a:endParaRPr lang="en-US" sz="2800" dirty="0" smtClean="0">
              <a:latin typeface="+mj-lt"/>
              <a:ea typeface="Arial"/>
              <a:cs typeface="Arial"/>
              <a:sym typeface="Arial"/>
            </a:endParaRPr>
          </a:p>
          <a:p>
            <a:pPr marL="800100" lvl="0" indent="-457200" rtl="0">
              <a:spcBef>
                <a:spcPts val="0"/>
              </a:spcBef>
              <a:buSzPct val="100000"/>
            </a:pP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Các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phương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pháp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trích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chọn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đặc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trưng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các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thành</a:t>
            </a:r>
            <a:r>
              <a:rPr lang="en-US" sz="28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phần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trên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khuôn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mặt</a:t>
            </a:r>
            <a:endParaRPr lang="en-US" sz="2800" b="0" dirty="0" smtClean="0">
              <a:latin typeface="+mj-lt"/>
              <a:ea typeface="Arial"/>
              <a:cs typeface="Arial"/>
              <a:sym typeface="Arial"/>
            </a:endParaRPr>
          </a:p>
          <a:p>
            <a:pPr marL="800100" lvl="0" indent="-457200" rtl="0">
              <a:spcBef>
                <a:spcPts val="0"/>
              </a:spcBef>
              <a:buSzPct val="100000"/>
            </a:pP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Các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mô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hình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huấn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luyện</a:t>
            </a:r>
            <a:r>
              <a:rPr lang="en-US" sz="28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tập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dữ</a:t>
            </a:r>
            <a:r>
              <a:rPr lang="en-US" sz="280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dirty="0" err="1" smtClean="0">
                <a:latin typeface="+mj-lt"/>
                <a:ea typeface="Arial"/>
                <a:cs typeface="Arial"/>
                <a:sym typeface="Arial"/>
              </a:rPr>
              <a:t>liệu</a:t>
            </a:r>
            <a:endParaRPr lang="en-US" sz="2800" b="0" dirty="0" smtClean="0">
              <a:latin typeface="+mj-lt"/>
              <a:ea typeface="Arial"/>
              <a:cs typeface="Arial"/>
              <a:sym typeface="Arial"/>
            </a:endParaRPr>
          </a:p>
          <a:p>
            <a:pPr marL="800100" lvl="0" indent="-457200" rtl="0">
              <a:spcBef>
                <a:spcPts val="0"/>
              </a:spcBef>
              <a:buSzPct val="100000"/>
            </a:pP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Xây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dựng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hệ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thống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tự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động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nhận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dạng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cảm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xúc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dựa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trên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mặt</a:t>
            </a:r>
            <a:r>
              <a:rPr lang="en-US" sz="2800" b="0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800" b="0" dirty="0" err="1" smtClean="0">
                <a:latin typeface="+mj-lt"/>
                <a:ea typeface="Arial"/>
                <a:cs typeface="Arial"/>
                <a:sym typeface="Arial"/>
              </a:rPr>
              <a:t>người</a:t>
            </a:r>
            <a:endParaRPr lang="en-US" sz="2800" b="0" dirty="0" smtClean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51" name="Shape 351"/>
          <p:cNvSpPr txBox="1"/>
          <p:nvPr/>
        </p:nvSpPr>
        <p:spPr>
          <a:xfrm>
            <a:off x="3276600" y="6537325"/>
            <a:ext cx="2133600" cy="320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en-US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07009" y="-23802"/>
            <a:ext cx="183699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>
                <a:latin typeface="+mj-lt"/>
              </a:rPr>
              <a:t>Tổng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quan</a:t>
            </a:r>
            <a:endParaRPr lang="en-US" dirty="0" smtClean="0">
              <a:latin typeface="+mj-lt"/>
            </a:endParaRPr>
          </a:p>
          <a:p>
            <a:pPr algn="r"/>
            <a:r>
              <a:rPr lang="en-US" sz="1200" dirty="0" err="1" smtClean="0">
                <a:latin typeface="+mj-lt"/>
              </a:rPr>
              <a:t>Giới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thiệu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chung</a:t>
            </a:r>
            <a:endParaRPr lang="en-US" sz="1200" dirty="0" smtClean="0">
              <a:latin typeface="+mj-lt"/>
            </a:endParaRPr>
          </a:p>
          <a:p>
            <a:pPr algn="r"/>
            <a:r>
              <a:rPr lang="en-US" sz="1200" dirty="0" err="1" smtClean="0">
                <a:latin typeface="+mj-lt"/>
              </a:rPr>
              <a:t>Đặt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vấn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đề</a:t>
            </a:r>
            <a:endParaRPr lang="en-US" sz="1200" dirty="0" smtClean="0">
              <a:latin typeface="+mj-lt"/>
            </a:endParaRPr>
          </a:p>
          <a:p>
            <a:pPr algn="r"/>
            <a:r>
              <a:rPr lang="en-US" sz="1200" dirty="0" err="1" smtClean="0">
                <a:latin typeface="+mj-lt"/>
              </a:rPr>
              <a:t>Phạm</a:t>
            </a:r>
            <a:r>
              <a:rPr lang="en-US" sz="1200" dirty="0" smtClean="0">
                <a:latin typeface="+mj-lt"/>
              </a:rPr>
              <a:t> vi </a:t>
            </a:r>
            <a:r>
              <a:rPr lang="en-US" sz="1200" dirty="0" err="1" smtClean="0">
                <a:latin typeface="+mj-lt"/>
              </a:rPr>
              <a:t>đề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tài</a:t>
            </a:r>
            <a:endParaRPr lang="en-US" sz="1200" dirty="0" smtClean="0">
              <a:latin typeface="+mj-lt"/>
            </a:endParaRPr>
          </a:p>
          <a:p>
            <a:pPr algn="r"/>
            <a:r>
              <a:rPr lang="en-US" sz="1200" b="1" dirty="0" err="1">
                <a:latin typeface="+mj-lt"/>
              </a:rPr>
              <a:t>Mục</a:t>
            </a:r>
            <a:r>
              <a:rPr lang="en-US" sz="1200" b="1" dirty="0">
                <a:latin typeface="+mj-lt"/>
              </a:rPr>
              <a:t> </a:t>
            </a:r>
            <a:r>
              <a:rPr lang="en-US" sz="1200" b="1" dirty="0" err="1">
                <a:latin typeface="+mj-lt"/>
              </a:rPr>
              <a:t>tiêu</a:t>
            </a:r>
            <a:r>
              <a:rPr lang="en-US" sz="1200" b="1" dirty="0">
                <a:latin typeface="+mj-lt"/>
              </a:rPr>
              <a:t> </a:t>
            </a:r>
            <a:r>
              <a:rPr lang="en-US" sz="1200" b="1" dirty="0" err="1">
                <a:latin typeface="+mj-lt"/>
              </a:rPr>
              <a:t>đề</a:t>
            </a:r>
            <a:r>
              <a:rPr lang="en-US" sz="1200" b="1" dirty="0">
                <a:latin typeface="+mj-lt"/>
              </a:rPr>
              <a:t> </a:t>
            </a:r>
            <a:r>
              <a:rPr lang="en-US" sz="1200" b="1" dirty="0" err="1" smtClean="0">
                <a:latin typeface="+mj-lt"/>
              </a:rPr>
              <a:t>tài</a:t>
            </a:r>
            <a:endParaRPr lang="en-US" sz="1200" b="1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/>
        </p:nvSpPr>
        <p:spPr>
          <a:xfrm>
            <a:off x="3276600" y="6537325"/>
            <a:ext cx="2133600" cy="320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 lang="en-US" sz="1400" b="0" i="0" u="none" strike="noStrike" cap="none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469900" y="-1"/>
            <a:ext cx="8229600" cy="83820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63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33333"/>
              <a:buFont typeface="Arial"/>
              <a:buNone/>
            </a:pPr>
            <a:r>
              <a:rPr lang="en-US" sz="3200" b="1" dirty="0" err="1" smtClean="0">
                <a:ea typeface="Arial"/>
                <a:cs typeface="Arial"/>
                <a:sym typeface="Arial"/>
              </a:rPr>
              <a:t>Cơ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sở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thực</a:t>
            </a:r>
            <a:r>
              <a:rPr lang="en-US" sz="32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 smtClean="0">
                <a:ea typeface="Arial"/>
                <a:cs typeface="Arial"/>
                <a:sym typeface="Arial"/>
              </a:rPr>
              <a:t>tiễn</a:t>
            </a:r>
            <a:endParaRPr lang="en-US" sz="3200" b="1" i="0" u="none" strike="noStrike" cap="none" dirty="0">
              <a:ea typeface="Arial"/>
              <a:cs typeface="Arial"/>
              <a:sym typeface="Arial"/>
            </a:endParaRPr>
          </a:p>
        </p:txBody>
      </p:sp>
      <p:sp>
        <p:nvSpPr>
          <p:cNvPr id="155" name="Shape 155"/>
          <p:cNvSpPr txBox="1"/>
          <p:nvPr/>
        </p:nvSpPr>
        <p:spPr>
          <a:xfrm>
            <a:off x="1662112" y="722312"/>
            <a:ext cx="184150" cy="3667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8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Shape 156"/>
          <p:cNvSpPr txBox="1"/>
          <p:nvPr/>
        </p:nvSpPr>
        <p:spPr>
          <a:xfrm>
            <a:off x="-26987" y="5724525"/>
            <a:ext cx="673100" cy="3698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85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Verdana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10</a:t>
            </a:r>
          </a:p>
        </p:txBody>
      </p:sp>
      <p:sp>
        <p:nvSpPr>
          <p:cNvPr id="157" name="Shape 157"/>
          <p:cNvSpPr/>
          <p:nvPr/>
        </p:nvSpPr>
        <p:spPr>
          <a:xfrm rot="5400000">
            <a:off x="-2422525" y="1627187"/>
            <a:ext cx="4824412" cy="47704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794" y="59116"/>
                </a:moveTo>
                <a:cubicBezTo>
                  <a:pt x="2277" y="27311"/>
                  <a:pt x="28194" y="1783"/>
                  <a:pt x="60000" y="1788"/>
                </a:cubicBezTo>
                <a:cubicBezTo>
                  <a:pt x="91800" y="1788"/>
                  <a:pt x="117716" y="27311"/>
                  <a:pt x="118200" y="59116"/>
                </a:cubicBezTo>
                <a:lnTo>
                  <a:pt x="119988" y="59088"/>
                </a:lnTo>
                <a:cubicBezTo>
                  <a:pt x="119494" y="26311"/>
                  <a:pt x="92777" y="-5"/>
                  <a:pt x="59994" y="0"/>
                </a:cubicBezTo>
                <a:cubicBezTo>
                  <a:pt x="27216" y="0"/>
                  <a:pt x="500" y="26311"/>
                  <a:pt x="5" y="59088"/>
                </a:cubicBezTo>
                <a:lnTo>
                  <a:pt x="1794" y="59116"/>
                </a:lnTo>
                <a:close/>
              </a:path>
            </a:pathLst>
          </a:custGeom>
          <a:gradFill>
            <a:gsLst>
              <a:gs pos="0">
                <a:srgbClr val="DCDCDC"/>
              </a:gs>
              <a:gs pos="50000">
                <a:schemeClr val="lt2"/>
              </a:gs>
              <a:gs pos="100000">
                <a:srgbClr val="DCDCDC"/>
              </a:gs>
            </a:gsLst>
            <a:lin ang="0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Shape 158"/>
          <p:cNvSpPr txBox="1"/>
          <p:nvPr/>
        </p:nvSpPr>
        <p:spPr>
          <a:xfrm rot="10800000">
            <a:off x="-2395538" y="1600188"/>
            <a:ext cx="4770437" cy="4824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8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Shape 159"/>
          <p:cNvSpPr/>
          <p:nvPr/>
        </p:nvSpPr>
        <p:spPr>
          <a:xfrm rot="5400000" flipH="1">
            <a:off x="-2017712" y="2062162"/>
            <a:ext cx="4032250" cy="39306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688" y="60000"/>
                </a:moveTo>
                <a:cubicBezTo>
                  <a:pt x="59688" y="59827"/>
                  <a:pt x="59827" y="59688"/>
                  <a:pt x="60000" y="59688"/>
                </a:cubicBezTo>
                <a:cubicBezTo>
                  <a:pt x="60166" y="59683"/>
                  <a:pt x="60305" y="59827"/>
                  <a:pt x="60311" y="59994"/>
                </a:cubicBezTo>
                <a:lnTo>
                  <a:pt x="120000" y="60000"/>
                </a:lnTo>
                <a:cubicBezTo>
                  <a:pt x="120000" y="26861"/>
                  <a:pt x="93133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lnTo>
                  <a:pt x="59688" y="60000"/>
                </a:lnTo>
                <a:close/>
              </a:path>
            </a:pathLst>
          </a:cu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Shape 160"/>
          <p:cNvSpPr txBox="1"/>
          <p:nvPr/>
        </p:nvSpPr>
        <p:spPr>
          <a:xfrm rot="10800000" flipH="1">
            <a:off x="-1960523" y="2020118"/>
            <a:ext cx="3930650" cy="4032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8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Shape 161"/>
          <p:cNvSpPr/>
          <p:nvPr/>
        </p:nvSpPr>
        <p:spPr>
          <a:xfrm>
            <a:off x="2114593" y="5174834"/>
            <a:ext cx="3693116" cy="507900"/>
          </a:xfrm>
          <a:prstGeom prst="roundRect">
            <a:avLst>
              <a:gd name="adj" fmla="val 10800"/>
            </a:avLst>
          </a:pr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8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1" u="none" strike="noStrike" cap="none" dirty="0" err="1" smtClean="0">
                <a:solidFill>
                  <a:schemeClr val="tx1"/>
                </a:solidFill>
                <a:latin typeface="+mj-lt"/>
                <a:ea typeface="Arial"/>
                <a:cs typeface="Arial"/>
                <a:sym typeface="Arial"/>
              </a:rPr>
              <a:t>Tính</a:t>
            </a:r>
            <a:r>
              <a:rPr lang="en-US" sz="2400" b="1" i="1" u="none" strike="noStrike" cap="none" dirty="0" smtClean="0">
                <a:solidFill>
                  <a:schemeClr val="tx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400" b="1" i="1" u="none" strike="noStrike" cap="none" dirty="0" err="1" smtClean="0">
                <a:solidFill>
                  <a:schemeClr val="tx1"/>
                </a:solidFill>
                <a:latin typeface="+mj-lt"/>
                <a:ea typeface="Arial"/>
                <a:cs typeface="Arial"/>
                <a:sym typeface="Arial"/>
              </a:rPr>
              <a:t>cấp</a:t>
            </a:r>
            <a:r>
              <a:rPr lang="en-US" sz="2400" b="1" i="1" u="none" strike="noStrike" cap="none" dirty="0" smtClean="0">
                <a:solidFill>
                  <a:schemeClr val="tx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400" b="1" i="1" u="none" strike="noStrike" cap="none" dirty="0" err="1" smtClean="0">
                <a:solidFill>
                  <a:schemeClr val="tx1"/>
                </a:solidFill>
                <a:latin typeface="+mj-lt"/>
                <a:ea typeface="Arial"/>
                <a:cs typeface="Arial"/>
                <a:sym typeface="Arial"/>
              </a:rPr>
              <a:t>thiết</a:t>
            </a:r>
            <a:r>
              <a:rPr lang="en-US" sz="2400" b="1" i="1" u="none" strike="noStrike" cap="none" dirty="0" smtClean="0">
                <a:solidFill>
                  <a:schemeClr val="tx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400" b="1" i="1" u="none" strike="noStrike" cap="none" dirty="0" err="1" smtClean="0">
                <a:solidFill>
                  <a:schemeClr val="tx1"/>
                </a:solidFill>
                <a:latin typeface="+mj-lt"/>
                <a:ea typeface="Arial"/>
                <a:cs typeface="Arial"/>
                <a:sym typeface="Arial"/>
              </a:rPr>
              <a:t>của</a:t>
            </a:r>
            <a:r>
              <a:rPr lang="en-US" sz="2400" b="1" i="1" u="none" strike="noStrike" cap="none" dirty="0" smtClean="0">
                <a:solidFill>
                  <a:schemeClr val="tx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400" b="1" i="1" u="none" strike="noStrike" cap="none" dirty="0" err="1" smtClean="0">
                <a:solidFill>
                  <a:schemeClr val="tx1"/>
                </a:solidFill>
                <a:latin typeface="+mj-lt"/>
                <a:ea typeface="Arial"/>
                <a:cs typeface="Arial"/>
                <a:sym typeface="Arial"/>
              </a:rPr>
              <a:t>đề</a:t>
            </a:r>
            <a:r>
              <a:rPr lang="en-US" sz="2400" b="1" i="1" u="none" strike="noStrike" cap="none" dirty="0" smtClean="0">
                <a:solidFill>
                  <a:schemeClr val="tx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400" b="1" i="1" u="none" strike="noStrike" cap="none" dirty="0" err="1" smtClean="0">
                <a:solidFill>
                  <a:schemeClr val="tx1"/>
                </a:solidFill>
                <a:latin typeface="+mj-lt"/>
                <a:ea typeface="Arial"/>
                <a:cs typeface="Arial"/>
                <a:sym typeface="Arial"/>
              </a:rPr>
              <a:t>tài</a:t>
            </a:r>
            <a:endParaRPr lang="en-US" sz="2400" b="1" i="1" u="none" strike="noStrike" cap="none" dirty="0">
              <a:solidFill>
                <a:schemeClr val="tx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62" name="Shape 162"/>
          <p:cNvSpPr/>
          <p:nvPr/>
        </p:nvSpPr>
        <p:spPr>
          <a:xfrm>
            <a:off x="2533473" y="4062108"/>
            <a:ext cx="3656100" cy="507900"/>
          </a:xfrm>
          <a:prstGeom prst="roundRect">
            <a:avLst>
              <a:gd name="adj" fmla="val 10800"/>
            </a:avLst>
          </a:pr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8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1" u="none" strike="noStrike" cap="none" dirty="0" err="1" smtClean="0">
                <a:solidFill>
                  <a:schemeClr val="tx1"/>
                </a:solidFill>
                <a:latin typeface="+mj-lt"/>
              </a:rPr>
              <a:t>Lịch</a:t>
            </a:r>
            <a:r>
              <a:rPr lang="en-US" sz="2400" b="1" i="1" u="none" strike="noStrike" cap="none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b="1" i="1" u="none" strike="noStrike" cap="none" dirty="0" err="1" smtClean="0">
                <a:solidFill>
                  <a:schemeClr val="tx1"/>
                </a:solidFill>
                <a:latin typeface="+mj-lt"/>
              </a:rPr>
              <a:t>sử</a:t>
            </a:r>
            <a:r>
              <a:rPr lang="en-US" sz="2400" b="1" i="1" u="none" strike="noStrike" cap="none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b="1" i="1" u="none" strike="noStrike" cap="none" dirty="0" err="1" smtClean="0">
                <a:solidFill>
                  <a:schemeClr val="tx1"/>
                </a:solidFill>
                <a:latin typeface="+mj-lt"/>
              </a:rPr>
              <a:t>giải</a:t>
            </a:r>
            <a:r>
              <a:rPr lang="en-US" sz="2400" b="1" i="1" u="none" strike="noStrike" cap="none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b="1" i="1" u="none" strike="noStrike" cap="none" dirty="0" err="1" smtClean="0">
                <a:solidFill>
                  <a:schemeClr val="tx1"/>
                </a:solidFill>
                <a:latin typeface="+mj-lt"/>
              </a:rPr>
              <a:t>quyết</a:t>
            </a:r>
            <a:r>
              <a:rPr lang="en-US" sz="2400" b="1" i="1" u="none" strike="noStrike" cap="none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b="1" i="1" u="none" strike="noStrike" cap="none" dirty="0" err="1" smtClean="0">
                <a:solidFill>
                  <a:schemeClr val="tx1"/>
                </a:solidFill>
                <a:latin typeface="+mj-lt"/>
              </a:rPr>
              <a:t>vấn</a:t>
            </a:r>
            <a:r>
              <a:rPr lang="en-US" sz="2400" b="1" i="1" u="none" strike="noStrike" cap="none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b="1" i="1" u="none" strike="noStrike" cap="none" dirty="0" err="1" smtClean="0">
                <a:solidFill>
                  <a:schemeClr val="tx1"/>
                </a:solidFill>
                <a:latin typeface="+mj-lt"/>
              </a:rPr>
              <a:t>đề</a:t>
            </a:r>
            <a:endParaRPr lang="en-US" sz="2400" b="1" i="1" u="none" strike="noStrike" cap="none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63" name="Shape 163"/>
          <p:cNvGrpSpPr/>
          <p:nvPr/>
        </p:nvGrpSpPr>
        <p:grpSpPr>
          <a:xfrm>
            <a:off x="1336675" y="1998662"/>
            <a:ext cx="381000" cy="381000"/>
            <a:chOff x="3298825" y="2667000"/>
            <a:chExt cx="2563812" cy="2563812"/>
          </a:xfrm>
        </p:grpSpPr>
        <p:sp>
          <p:nvSpPr>
            <p:cNvPr id="164" name="Shape 164"/>
            <p:cNvSpPr/>
            <p:nvPr/>
          </p:nvSpPr>
          <p:spPr>
            <a:xfrm>
              <a:off x="3298825" y="2667000"/>
              <a:ext cx="2563812" cy="2563812"/>
            </a:xfrm>
            <a:prstGeom prst="ellipse">
              <a:avLst/>
            </a:prstGeom>
            <a:gradFill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Shape 165"/>
            <p:cNvSpPr/>
            <p:nvPr/>
          </p:nvSpPr>
          <p:spPr>
            <a:xfrm>
              <a:off x="3444875" y="2811462"/>
              <a:ext cx="2270125" cy="2270125"/>
            </a:xfrm>
            <a:prstGeom prst="ellipse">
              <a:avLst/>
            </a:prstGeom>
            <a:gradFill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Shape 166"/>
            <p:cNvSpPr/>
            <p:nvPr/>
          </p:nvSpPr>
          <p:spPr>
            <a:xfrm>
              <a:off x="3576637" y="2944812"/>
              <a:ext cx="2008187" cy="2008187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Shape 167"/>
            <p:cNvSpPr/>
            <p:nvPr/>
          </p:nvSpPr>
          <p:spPr>
            <a:xfrm>
              <a:off x="3578225" y="2946400"/>
              <a:ext cx="2003425" cy="2006600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Shape 168"/>
            <p:cNvSpPr/>
            <p:nvPr/>
          </p:nvSpPr>
          <p:spPr>
            <a:xfrm>
              <a:off x="3705225" y="3073400"/>
              <a:ext cx="1741487" cy="1752600"/>
            </a:xfrm>
            <a:prstGeom prst="ellipse">
              <a:avLst/>
            </a:prstGeom>
            <a:gradFill>
              <a:gsLst>
                <a:gs pos="0">
                  <a:srgbClr val="1C5337"/>
                </a:gs>
                <a:gs pos="50000">
                  <a:schemeClr val="hlink"/>
                </a:gs>
                <a:gs pos="100000">
                  <a:srgbClr val="1C5337"/>
                </a:gs>
              </a:gsLst>
              <a:lin ang="18900000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Shape 169"/>
            <p:cNvSpPr/>
            <p:nvPr/>
          </p:nvSpPr>
          <p:spPr>
            <a:xfrm>
              <a:off x="3709987" y="3078162"/>
              <a:ext cx="1739900" cy="1743075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7C6300"/>
                </a:gs>
              </a:gsLst>
              <a:lin ang="2700000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0" name="Shape 170"/>
          <p:cNvGrpSpPr/>
          <p:nvPr/>
        </p:nvGrpSpPr>
        <p:grpSpPr>
          <a:xfrm>
            <a:off x="2036762" y="3025775"/>
            <a:ext cx="381000" cy="381000"/>
            <a:chOff x="3298825" y="2667000"/>
            <a:chExt cx="2563812" cy="2563812"/>
          </a:xfrm>
        </p:grpSpPr>
        <p:sp>
          <p:nvSpPr>
            <p:cNvPr id="171" name="Shape 171"/>
            <p:cNvSpPr/>
            <p:nvPr/>
          </p:nvSpPr>
          <p:spPr>
            <a:xfrm>
              <a:off x="3298825" y="2667000"/>
              <a:ext cx="2563812" cy="2563812"/>
            </a:xfrm>
            <a:prstGeom prst="ellipse">
              <a:avLst/>
            </a:prstGeom>
            <a:gradFill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Shape 172"/>
            <p:cNvSpPr/>
            <p:nvPr/>
          </p:nvSpPr>
          <p:spPr>
            <a:xfrm>
              <a:off x="3444875" y="2811462"/>
              <a:ext cx="2270125" cy="2270125"/>
            </a:xfrm>
            <a:prstGeom prst="ellipse">
              <a:avLst/>
            </a:prstGeom>
            <a:gradFill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Shape 173"/>
            <p:cNvSpPr/>
            <p:nvPr/>
          </p:nvSpPr>
          <p:spPr>
            <a:xfrm>
              <a:off x="3576637" y="2944812"/>
              <a:ext cx="2008187" cy="2008187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Shape 174"/>
            <p:cNvSpPr/>
            <p:nvPr/>
          </p:nvSpPr>
          <p:spPr>
            <a:xfrm>
              <a:off x="3578225" y="2946400"/>
              <a:ext cx="2003425" cy="2006600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Shape 175"/>
            <p:cNvSpPr/>
            <p:nvPr/>
          </p:nvSpPr>
          <p:spPr>
            <a:xfrm>
              <a:off x="3705225" y="3073400"/>
              <a:ext cx="1741487" cy="1752600"/>
            </a:xfrm>
            <a:prstGeom prst="ellipse">
              <a:avLst/>
            </a:prstGeom>
            <a:gradFill>
              <a:gsLst>
                <a:gs pos="0">
                  <a:srgbClr val="1C5337"/>
                </a:gs>
                <a:gs pos="50000">
                  <a:schemeClr val="hlink"/>
                </a:gs>
                <a:gs pos="100000">
                  <a:srgbClr val="1C5337"/>
                </a:gs>
              </a:gsLst>
              <a:lin ang="18900000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Shape 176"/>
            <p:cNvSpPr/>
            <p:nvPr/>
          </p:nvSpPr>
          <p:spPr>
            <a:xfrm>
              <a:off x="3709987" y="3078162"/>
              <a:ext cx="1739900" cy="1743075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235C32"/>
                </a:gs>
              </a:gsLst>
              <a:lin ang="2700000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" name="Shape 177"/>
          <p:cNvGrpSpPr/>
          <p:nvPr/>
        </p:nvGrpSpPr>
        <p:grpSpPr>
          <a:xfrm>
            <a:off x="2133600" y="4125912"/>
            <a:ext cx="381000" cy="381000"/>
            <a:chOff x="3298825" y="2667000"/>
            <a:chExt cx="2563812" cy="2563812"/>
          </a:xfrm>
        </p:grpSpPr>
        <p:sp>
          <p:nvSpPr>
            <p:cNvPr id="178" name="Shape 178"/>
            <p:cNvSpPr/>
            <p:nvPr/>
          </p:nvSpPr>
          <p:spPr>
            <a:xfrm>
              <a:off x="3298825" y="2667000"/>
              <a:ext cx="2563812" cy="2563812"/>
            </a:xfrm>
            <a:prstGeom prst="ellipse">
              <a:avLst/>
            </a:prstGeom>
            <a:gradFill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Shape 179"/>
            <p:cNvSpPr/>
            <p:nvPr/>
          </p:nvSpPr>
          <p:spPr>
            <a:xfrm>
              <a:off x="3444875" y="2811462"/>
              <a:ext cx="2270125" cy="2270125"/>
            </a:xfrm>
            <a:prstGeom prst="ellipse">
              <a:avLst/>
            </a:prstGeom>
            <a:gradFill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Shape 180"/>
            <p:cNvSpPr/>
            <p:nvPr/>
          </p:nvSpPr>
          <p:spPr>
            <a:xfrm>
              <a:off x="3576637" y="2944812"/>
              <a:ext cx="2008187" cy="2008187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Shape 181"/>
            <p:cNvSpPr/>
            <p:nvPr/>
          </p:nvSpPr>
          <p:spPr>
            <a:xfrm>
              <a:off x="3578225" y="2946400"/>
              <a:ext cx="2003425" cy="2006600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0F5368"/>
                </a:gs>
              </a:gsLst>
              <a:lin ang="5400000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Shape 182"/>
            <p:cNvSpPr/>
            <p:nvPr/>
          </p:nvSpPr>
          <p:spPr>
            <a:xfrm>
              <a:off x="3705225" y="3073400"/>
              <a:ext cx="1741487" cy="1752600"/>
            </a:xfrm>
            <a:prstGeom prst="ellipse">
              <a:avLst/>
            </a:prstGeom>
            <a:gradFill>
              <a:gsLst>
                <a:gs pos="0">
                  <a:srgbClr val="1C5337"/>
                </a:gs>
                <a:gs pos="50000">
                  <a:schemeClr val="hlink"/>
                </a:gs>
                <a:gs pos="100000">
                  <a:srgbClr val="1C5337"/>
                </a:gs>
              </a:gsLst>
              <a:lin ang="18900000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Shape 183"/>
            <p:cNvSpPr/>
            <p:nvPr/>
          </p:nvSpPr>
          <p:spPr>
            <a:xfrm>
              <a:off x="3709987" y="3078162"/>
              <a:ext cx="1739900" cy="1743075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4" name="Shape 184"/>
          <p:cNvSpPr/>
          <p:nvPr/>
        </p:nvSpPr>
        <p:spPr>
          <a:xfrm>
            <a:off x="1714608" y="1934808"/>
            <a:ext cx="4270241" cy="508000"/>
          </a:xfrm>
          <a:prstGeom prst="roundRect">
            <a:avLst>
              <a:gd name="adj" fmla="val 10800"/>
            </a:avLst>
          </a:pr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8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1" u="none" strike="noStrike" cap="none" dirty="0" err="1" smtClean="0">
                <a:solidFill>
                  <a:schemeClr val="tx1"/>
                </a:solidFill>
                <a:latin typeface="+mj-lt"/>
                <a:ea typeface="Arial"/>
                <a:cs typeface="Arial"/>
                <a:sym typeface="Arial"/>
              </a:rPr>
              <a:t>Các</a:t>
            </a:r>
            <a:r>
              <a:rPr lang="en-US" sz="2400" b="1" i="1" u="none" strike="noStrike" cap="none" dirty="0" smtClean="0">
                <a:solidFill>
                  <a:schemeClr val="tx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400" b="1" i="1" u="none" strike="noStrike" cap="none" dirty="0" err="1" smtClean="0">
                <a:solidFill>
                  <a:schemeClr val="tx1"/>
                </a:solidFill>
                <a:latin typeface="+mj-lt"/>
                <a:ea typeface="Arial"/>
                <a:cs typeface="Arial"/>
                <a:sym typeface="Arial"/>
              </a:rPr>
              <a:t>loại</a:t>
            </a:r>
            <a:r>
              <a:rPr lang="en-US" sz="2400" b="1" i="1" u="none" strike="noStrike" cap="none" dirty="0" smtClean="0">
                <a:solidFill>
                  <a:schemeClr val="tx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400" b="1" i="1" u="none" strike="noStrike" cap="none" dirty="0" err="1" smtClean="0">
                <a:solidFill>
                  <a:schemeClr val="tx1"/>
                </a:solidFill>
                <a:latin typeface="+mj-lt"/>
                <a:ea typeface="Arial"/>
                <a:cs typeface="Arial"/>
                <a:sym typeface="Arial"/>
              </a:rPr>
              <a:t>cảm</a:t>
            </a:r>
            <a:r>
              <a:rPr lang="en-US" sz="2400" b="1" i="1" u="none" strike="noStrike" cap="none" dirty="0" smtClean="0">
                <a:solidFill>
                  <a:schemeClr val="tx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400" b="1" i="1" u="none" strike="noStrike" cap="none" dirty="0" err="1" smtClean="0">
                <a:solidFill>
                  <a:schemeClr val="tx1"/>
                </a:solidFill>
                <a:latin typeface="+mj-lt"/>
                <a:ea typeface="Arial"/>
                <a:cs typeface="Arial"/>
                <a:sym typeface="Arial"/>
              </a:rPr>
              <a:t>xúc</a:t>
            </a:r>
            <a:r>
              <a:rPr lang="en-US" sz="2400" b="1" i="1" u="none" strike="noStrike" cap="none" dirty="0" smtClean="0">
                <a:solidFill>
                  <a:schemeClr val="tx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400" b="1" i="1" u="none" strike="noStrike" cap="none" dirty="0" err="1" smtClean="0">
                <a:solidFill>
                  <a:schemeClr val="tx1"/>
                </a:solidFill>
                <a:latin typeface="+mj-lt"/>
                <a:ea typeface="Arial"/>
                <a:cs typeface="Arial"/>
                <a:sym typeface="Arial"/>
              </a:rPr>
              <a:t>của</a:t>
            </a:r>
            <a:r>
              <a:rPr lang="en-US" sz="2400" b="1" i="1" u="none" strike="noStrike" cap="none" dirty="0" smtClean="0">
                <a:solidFill>
                  <a:schemeClr val="tx1"/>
                </a:solidFill>
                <a:latin typeface="+mj-lt"/>
                <a:ea typeface="Arial"/>
                <a:cs typeface="Arial"/>
                <a:sym typeface="Arial"/>
              </a:rPr>
              <a:t> con </a:t>
            </a:r>
            <a:r>
              <a:rPr lang="en-US" sz="2400" b="1" i="1" u="none" strike="noStrike" cap="none" dirty="0" err="1" smtClean="0">
                <a:solidFill>
                  <a:schemeClr val="tx1"/>
                </a:solidFill>
                <a:latin typeface="+mj-lt"/>
                <a:ea typeface="Arial"/>
                <a:cs typeface="Arial"/>
                <a:sym typeface="Arial"/>
              </a:rPr>
              <a:t>người</a:t>
            </a:r>
            <a:endParaRPr lang="en-US" sz="2400" b="1" i="1" u="none" strike="noStrike" cap="none" dirty="0">
              <a:solidFill>
                <a:schemeClr val="tx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grpSp>
        <p:nvGrpSpPr>
          <p:cNvPr id="35" name="Shape 177"/>
          <p:cNvGrpSpPr/>
          <p:nvPr/>
        </p:nvGrpSpPr>
        <p:grpSpPr>
          <a:xfrm>
            <a:off x="1714720" y="5238638"/>
            <a:ext cx="381000" cy="381000"/>
            <a:chOff x="3298825" y="2667000"/>
            <a:chExt cx="2563812" cy="2563812"/>
          </a:xfrm>
        </p:grpSpPr>
        <p:sp>
          <p:nvSpPr>
            <p:cNvPr id="36" name="Shape 178"/>
            <p:cNvSpPr/>
            <p:nvPr/>
          </p:nvSpPr>
          <p:spPr>
            <a:xfrm>
              <a:off x="3298825" y="2667000"/>
              <a:ext cx="2563812" cy="2563812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Shape 179"/>
            <p:cNvSpPr/>
            <p:nvPr/>
          </p:nvSpPr>
          <p:spPr>
            <a:xfrm>
              <a:off x="3444875" y="2811462"/>
              <a:ext cx="2270125" cy="2270125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Shape 180"/>
            <p:cNvSpPr/>
            <p:nvPr/>
          </p:nvSpPr>
          <p:spPr>
            <a:xfrm>
              <a:off x="3576637" y="2944812"/>
              <a:ext cx="2008187" cy="2008187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Shape 181"/>
            <p:cNvSpPr/>
            <p:nvPr/>
          </p:nvSpPr>
          <p:spPr>
            <a:xfrm>
              <a:off x="3578225" y="2946400"/>
              <a:ext cx="2003425" cy="2006600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Shape 182"/>
            <p:cNvSpPr/>
            <p:nvPr/>
          </p:nvSpPr>
          <p:spPr>
            <a:xfrm>
              <a:off x="3705225" y="3073400"/>
              <a:ext cx="1741487" cy="1752600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Shape 183"/>
            <p:cNvSpPr/>
            <p:nvPr/>
          </p:nvSpPr>
          <p:spPr>
            <a:xfrm>
              <a:off x="3709987" y="3078162"/>
              <a:ext cx="1739900" cy="1743075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" name="Shape 184"/>
          <p:cNvSpPr/>
          <p:nvPr/>
        </p:nvSpPr>
        <p:spPr>
          <a:xfrm>
            <a:off x="2414695" y="2961921"/>
            <a:ext cx="5342183" cy="508000"/>
          </a:xfrm>
          <a:prstGeom prst="roundRect">
            <a:avLst>
              <a:gd name="adj" fmla="val 10800"/>
            </a:avLst>
          </a:pr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8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1" u="none" strike="noStrike" cap="none" dirty="0" err="1" smtClean="0">
                <a:solidFill>
                  <a:schemeClr val="tx1"/>
                </a:solidFill>
                <a:latin typeface="+mj-lt"/>
                <a:ea typeface="Arial"/>
                <a:cs typeface="Arial"/>
                <a:sym typeface="Arial"/>
              </a:rPr>
              <a:t>Các</a:t>
            </a:r>
            <a:r>
              <a:rPr lang="en-US" sz="2400" b="1" i="1" u="none" strike="noStrike" cap="none" dirty="0" smtClean="0">
                <a:solidFill>
                  <a:schemeClr val="tx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400" b="1" i="1" u="none" strike="noStrike" cap="none" dirty="0" err="1" smtClean="0">
                <a:solidFill>
                  <a:schemeClr val="tx1"/>
                </a:solidFill>
                <a:latin typeface="+mj-lt"/>
                <a:ea typeface="Arial"/>
                <a:cs typeface="Arial"/>
                <a:sym typeface="Arial"/>
              </a:rPr>
              <a:t>phương</a:t>
            </a:r>
            <a:r>
              <a:rPr lang="en-US" sz="2400" b="1" i="1" u="none" strike="noStrike" cap="none" dirty="0" smtClean="0">
                <a:solidFill>
                  <a:schemeClr val="tx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400" b="1" i="1" u="none" strike="noStrike" cap="none" dirty="0" err="1" smtClean="0">
                <a:solidFill>
                  <a:schemeClr val="tx1"/>
                </a:solidFill>
                <a:latin typeface="+mj-lt"/>
                <a:ea typeface="Arial"/>
                <a:cs typeface="Arial"/>
                <a:sym typeface="Arial"/>
              </a:rPr>
              <a:t>pháp</a:t>
            </a:r>
            <a:r>
              <a:rPr lang="en-US" sz="2400" b="1" i="1" u="none" strike="noStrike" cap="none" dirty="0" smtClean="0">
                <a:solidFill>
                  <a:schemeClr val="tx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400" b="1" i="1" u="none" strike="noStrike" cap="none" dirty="0" err="1" smtClean="0">
                <a:solidFill>
                  <a:schemeClr val="tx1"/>
                </a:solidFill>
                <a:latin typeface="+mj-lt"/>
                <a:ea typeface="Arial"/>
                <a:cs typeface="Arial"/>
                <a:sym typeface="Arial"/>
              </a:rPr>
              <a:t>nhận</a:t>
            </a:r>
            <a:r>
              <a:rPr lang="en-US" sz="2400" b="1" i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b="1" i="1" dirty="0" err="1" smtClean="0">
                <a:solidFill>
                  <a:schemeClr val="tx1"/>
                </a:solidFill>
                <a:latin typeface="+mj-lt"/>
              </a:rPr>
              <a:t>dạng</a:t>
            </a:r>
            <a:r>
              <a:rPr lang="en-US" sz="2400" b="1" i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b="1" i="1" dirty="0" err="1" smtClean="0">
                <a:solidFill>
                  <a:schemeClr val="tx1"/>
                </a:solidFill>
                <a:latin typeface="+mj-lt"/>
              </a:rPr>
              <a:t>cảm</a:t>
            </a:r>
            <a:r>
              <a:rPr lang="en-US" sz="2400" b="1" i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b="1" i="1" dirty="0" err="1" smtClean="0">
                <a:solidFill>
                  <a:schemeClr val="tx1"/>
                </a:solidFill>
                <a:latin typeface="+mj-lt"/>
              </a:rPr>
              <a:t>xúc</a:t>
            </a:r>
            <a:endParaRPr lang="en-US" sz="2400" b="1" i="1" u="none" strike="noStrike" cap="none" dirty="0">
              <a:solidFill>
                <a:schemeClr val="tx1"/>
              </a:solidFill>
              <a:latin typeface="+mj-lt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958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2160</TotalTime>
  <Words>2614</Words>
  <Application>Microsoft Office PowerPoint</Application>
  <PresentationFormat>On-screen Show (4:3)</PresentationFormat>
  <Paragraphs>566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Courier New</vt:lpstr>
      <vt:lpstr>Roboto Condensed</vt:lpstr>
      <vt:lpstr>Times New Roman</vt:lpstr>
      <vt:lpstr>Verdana</vt:lpstr>
      <vt:lpstr>Office Theme</vt:lpstr>
      <vt:lpstr>PowerPoint Presentation</vt:lpstr>
      <vt:lpstr>Nội Dung</vt:lpstr>
      <vt:lpstr>Tổng Quan</vt:lpstr>
      <vt:lpstr>Giới Thiệu Chung</vt:lpstr>
      <vt:lpstr>Đặt Vấn Đề</vt:lpstr>
      <vt:lpstr>Phạm Vi Của Đề Tài</vt:lpstr>
      <vt:lpstr>Phạm Vi Đề Tài (Cont)</vt:lpstr>
      <vt:lpstr>Mục Tiêu Của Đề Tài</vt:lpstr>
      <vt:lpstr>Cơ sở thực tiễn</vt:lpstr>
      <vt:lpstr>Các loại cảm xúc của con người</vt:lpstr>
      <vt:lpstr>Các Phương Pháp Nhận Dạng Cảm Xúc</vt:lpstr>
      <vt:lpstr>Lịch Sử Giải Quyết Vấn Đề</vt:lpstr>
      <vt:lpstr>Tính Cấp Thiết Của Đề Tài</vt:lpstr>
      <vt:lpstr>Cơ Sở Khoa Học</vt:lpstr>
      <vt:lpstr>PCA – Principal Component Analysis</vt:lpstr>
      <vt:lpstr>HISTOGRAM Of ORIENTED GRADIENTS</vt:lpstr>
      <vt:lpstr>Đặc trưng Haar-like</vt:lpstr>
      <vt:lpstr>OpenCV</vt:lpstr>
      <vt:lpstr>Training Dataset</vt:lpstr>
      <vt:lpstr>Training Dataset (Cont)</vt:lpstr>
      <vt:lpstr>Training Dataset (Cont)</vt:lpstr>
      <vt:lpstr>SVM – Support Vector Machine</vt:lpstr>
      <vt:lpstr>CNN – Convolutional Neutral Network</vt:lpstr>
      <vt:lpstr>Nội Dung Thực Hiện</vt:lpstr>
      <vt:lpstr>Lưu Đồ Hoạt Động Hệ Thống</vt:lpstr>
      <vt:lpstr>Các Module Của Hệ Thống</vt:lpstr>
      <vt:lpstr>Chuẩn Bị Dữ Liệu Huấn Luyện</vt:lpstr>
      <vt:lpstr>Tiền Xử Lý Ảnh</vt:lpstr>
      <vt:lpstr>Phát Hiện Vùng Ứng Viên</vt:lpstr>
      <vt:lpstr>Lấy Landmarks Gương Mặt</vt:lpstr>
      <vt:lpstr>Rút Trích Đặc Trưng</vt:lpstr>
      <vt:lpstr>Huấn Luyện Với Mô Hình SVM</vt:lpstr>
      <vt:lpstr>Huấn Luyện Với Mạng CNN</vt:lpstr>
      <vt:lpstr>Nhận Dạng Cảm Xúc</vt:lpstr>
      <vt:lpstr>Kết Luận</vt:lpstr>
      <vt:lpstr>Kết Quả</vt:lpstr>
      <vt:lpstr>Kết Quả (Cont)</vt:lpstr>
      <vt:lpstr>Kết Quả (Cont)</vt:lpstr>
      <vt:lpstr>Kết Quả (Cont)</vt:lpstr>
      <vt:lpstr>Kết Quả (Cont)</vt:lpstr>
      <vt:lpstr>Kết Quả (Cont)</vt:lpstr>
      <vt:lpstr>Kết Quả (Cont)</vt:lpstr>
      <vt:lpstr>Kết Quả (Cont)</vt:lpstr>
      <vt:lpstr>Thách Thức</vt:lpstr>
      <vt:lpstr>Đánh Giá</vt:lpstr>
      <vt:lpstr>Hướng Phát Triển</vt:lpstr>
      <vt:lpstr>Tài Liệu Tham Khảo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Kiet Tram</dc:creator>
  <cp:lastModifiedBy>Windows User</cp:lastModifiedBy>
  <cp:revision>153</cp:revision>
  <dcterms:modified xsi:type="dcterms:W3CDTF">2018-08-16T02:07:46Z</dcterms:modified>
</cp:coreProperties>
</file>